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6" r:id="rId4"/>
  </p:sldMasterIdLst>
  <p:notesMasterIdLst>
    <p:notesMasterId r:id="rId68"/>
  </p:notesMasterIdLst>
  <p:sldIdLst>
    <p:sldId id="470" r:id="rId5"/>
    <p:sldId id="421" r:id="rId6"/>
    <p:sldId id="456" r:id="rId7"/>
    <p:sldId id="471" r:id="rId8"/>
    <p:sldId id="508" r:id="rId9"/>
    <p:sldId id="509" r:id="rId10"/>
    <p:sldId id="510" r:id="rId11"/>
    <p:sldId id="511" r:id="rId12"/>
    <p:sldId id="422" r:id="rId13"/>
    <p:sldId id="474" r:id="rId14"/>
    <p:sldId id="512" r:id="rId15"/>
    <p:sldId id="475" r:id="rId16"/>
    <p:sldId id="476" r:id="rId17"/>
    <p:sldId id="514" r:id="rId18"/>
    <p:sldId id="472" r:id="rId19"/>
    <p:sldId id="401" r:id="rId20"/>
    <p:sldId id="394" r:id="rId21"/>
    <p:sldId id="321" r:id="rId22"/>
    <p:sldId id="395" r:id="rId23"/>
    <p:sldId id="396" r:id="rId24"/>
    <p:sldId id="399" r:id="rId25"/>
    <p:sldId id="478" r:id="rId26"/>
    <p:sldId id="479" r:id="rId27"/>
    <p:sldId id="306" r:id="rId28"/>
    <p:sldId id="305" r:id="rId29"/>
    <p:sldId id="480" r:id="rId30"/>
    <p:sldId id="393" r:id="rId31"/>
    <p:sldId id="322" r:id="rId32"/>
    <p:sldId id="309" r:id="rId33"/>
    <p:sldId id="366" r:id="rId34"/>
    <p:sldId id="317" r:id="rId35"/>
    <p:sldId id="360" r:id="rId36"/>
    <p:sldId id="356" r:id="rId37"/>
    <p:sldId id="405" r:id="rId38"/>
    <p:sldId id="357" r:id="rId39"/>
    <p:sldId id="358" r:id="rId40"/>
    <p:sldId id="481" r:id="rId41"/>
    <p:sldId id="369" r:id="rId42"/>
    <p:sldId id="482" r:id="rId43"/>
    <p:sldId id="483" r:id="rId44"/>
    <p:sldId id="485" r:id="rId45"/>
    <p:sldId id="486" r:id="rId46"/>
    <p:sldId id="487" r:id="rId47"/>
    <p:sldId id="488" r:id="rId48"/>
    <p:sldId id="490" r:id="rId49"/>
    <p:sldId id="492" r:id="rId50"/>
    <p:sldId id="493" r:id="rId51"/>
    <p:sldId id="494" r:id="rId52"/>
    <p:sldId id="495" r:id="rId53"/>
    <p:sldId id="496" r:id="rId54"/>
    <p:sldId id="497" r:id="rId55"/>
    <p:sldId id="498" r:id="rId56"/>
    <p:sldId id="499" r:id="rId57"/>
    <p:sldId id="500" r:id="rId58"/>
    <p:sldId id="501" r:id="rId59"/>
    <p:sldId id="502" r:id="rId60"/>
    <p:sldId id="503" r:id="rId61"/>
    <p:sldId id="504" r:id="rId62"/>
    <p:sldId id="513" r:id="rId63"/>
    <p:sldId id="515" r:id="rId64"/>
    <p:sldId id="506" r:id="rId65"/>
    <p:sldId id="378" r:id="rId66"/>
    <p:sldId id="301"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9" autoAdjust="0"/>
    <p:restoredTop sz="89651" autoAdjust="0"/>
  </p:normalViewPr>
  <p:slideViewPr>
    <p:cSldViewPr snapToGrid="0">
      <p:cViewPr varScale="1">
        <p:scale>
          <a:sx n="69" d="100"/>
          <a:sy n="69" d="100"/>
        </p:scale>
        <p:origin x="56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87446B-134C-474C-9F15-EE5C3C8114E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2D595A9-DFAA-4EB9-89F4-1EC84709E001}">
      <dgm:prSet/>
      <dgm:spPr/>
      <dgm:t>
        <a:bodyPr/>
        <a:lstStyle/>
        <a:p>
          <a:r>
            <a:rPr lang="en-GB"/>
            <a:t>None</a:t>
          </a:r>
          <a:endParaRPr lang="en-US"/>
        </a:p>
      </dgm:t>
    </dgm:pt>
    <dgm:pt modelId="{ACE743EB-F0CD-43F8-981D-8F82C0C56355}" type="parTrans" cxnId="{F2A2D5AD-67CB-4811-B0A5-08D8368E085F}">
      <dgm:prSet/>
      <dgm:spPr/>
      <dgm:t>
        <a:bodyPr/>
        <a:lstStyle/>
        <a:p>
          <a:endParaRPr lang="en-US"/>
        </a:p>
      </dgm:t>
    </dgm:pt>
    <dgm:pt modelId="{C7487D91-70AA-4750-9542-37D6C423BEE5}" type="sibTrans" cxnId="{F2A2D5AD-67CB-4811-B0A5-08D8368E085F}">
      <dgm:prSet/>
      <dgm:spPr/>
      <dgm:t>
        <a:bodyPr/>
        <a:lstStyle/>
        <a:p>
          <a:endParaRPr lang="en-US"/>
        </a:p>
      </dgm:t>
    </dgm:pt>
    <dgm:pt modelId="{17D4452F-2756-473B-BED2-B96FCE686601}">
      <dgm:prSet/>
      <dgm:spPr/>
      <dgm:t>
        <a:bodyPr/>
        <a:lstStyle/>
        <a:p>
          <a:r>
            <a:rPr lang="en-GB"/>
            <a:t>Slides – mine </a:t>
          </a:r>
          <a:endParaRPr lang="en-US"/>
        </a:p>
      </dgm:t>
    </dgm:pt>
    <dgm:pt modelId="{333A931A-A0D0-4111-BA82-F1E4AB60C786}" type="parTrans" cxnId="{787F561B-DFEA-4BDD-B288-E7A65DBFC8C6}">
      <dgm:prSet/>
      <dgm:spPr/>
      <dgm:t>
        <a:bodyPr/>
        <a:lstStyle/>
        <a:p>
          <a:endParaRPr lang="en-US"/>
        </a:p>
      </dgm:t>
    </dgm:pt>
    <dgm:pt modelId="{CDCF0465-D9E1-4570-903C-92916C091145}" type="sibTrans" cxnId="{787F561B-DFEA-4BDD-B288-E7A65DBFC8C6}">
      <dgm:prSet/>
      <dgm:spPr/>
      <dgm:t>
        <a:bodyPr/>
        <a:lstStyle/>
        <a:p>
          <a:endParaRPr lang="en-US"/>
        </a:p>
      </dgm:t>
    </dgm:pt>
    <dgm:pt modelId="{48D1B172-4DE5-4D90-831F-BFC52579EA98}" type="pres">
      <dgm:prSet presAssocID="{9B87446B-134C-474C-9F15-EE5C3C8114E5}" presName="hierChild1" presStyleCnt="0">
        <dgm:presLayoutVars>
          <dgm:chPref val="1"/>
          <dgm:dir/>
          <dgm:animOne val="branch"/>
          <dgm:animLvl val="lvl"/>
          <dgm:resizeHandles/>
        </dgm:presLayoutVars>
      </dgm:prSet>
      <dgm:spPr/>
    </dgm:pt>
    <dgm:pt modelId="{966B6BE6-4764-443E-9A2F-5C05C8E797BA}" type="pres">
      <dgm:prSet presAssocID="{52D595A9-DFAA-4EB9-89F4-1EC84709E001}" presName="hierRoot1" presStyleCnt="0"/>
      <dgm:spPr/>
    </dgm:pt>
    <dgm:pt modelId="{F2B3734F-541B-45FB-8F08-98F5C8C5EE7B}" type="pres">
      <dgm:prSet presAssocID="{52D595A9-DFAA-4EB9-89F4-1EC84709E001}" presName="composite" presStyleCnt="0"/>
      <dgm:spPr/>
    </dgm:pt>
    <dgm:pt modelId="{4C3FFFD1-C6B5-4AEA-BB05-768456F30142}" type="pres">
      <dgm:prSet presAssocID="{52D595A9-DFAA-4EB9-89F4-1EC84709E001}" presName="background" presStyleLbl="node0" presStyleIdx="0" presStyleCnt="2"/>
      <dgm:spPr/>
    </dgm:pt>
    <dgm:pt modelId="{2CEF29F0-B30D-4C6B-AB3D-339DB5FB16E3}" type="pres">
      <dgm:prSet presAssocID="{52D595A9-DFAA-4EB9-89F4-1EC84709E001}" presName="text" presStyleLbl="fgAcc0" presStyleIdx="0" presStyleCnt="2">
        <dgm:presLayoutVars>
          <dgm:chPref val="3"/>
        </dgm:presLayoutVars>
      </dgm:prSet>
      <dgm:spPr/>
    </dgm:pt>
    <dgm:pt modelId="{28721629-8E50-4941-AAB4-19E420763BF0}" type="pres">
      <dgm:prSet presAssocID="{52D595A9-DFAA-4EB9-89F4-1EC84709E001}" presName="hierChild2" presStyleCnt="0"/>
      <dgm:spPr/>
    </dgm:pt>
    <dgm:pt modelId="{2083E17C-D366-4782-8954-D061787FD8A3}" type="pres">
      <dgm:prSet presAssocID="{17D4452F-2756-473B-BED2-B96FCE686601}" presName="hierRoot1" presStyleCnt="0"/>
      <dgm:spPr/>
    </dgm:pt>
    <dgm:pt modelId="{468C6930-C525-4182-9AF4-799CEA4AE0E9}" type="pres">
      <dgm:prSet presAssocID="{17D4452F-2756-473B-BED2-B96FCE686601}" presName="composite" presStyleCnt="0"/>
      <dgm:spPr/>
    </dgm:pt>
    <dgm:pt modelId="{0AE5813C-1B0A-4571-AFC6-4C8A5657E842}" type="pres">
      <dgm:prSet presAssocID="{17D4452F-2756-473B-BED2-B96FCE686601}" presName="background" presStyleLbl="node0" presStyleIdx="1" presStyleCnt="2"/>
      <dgm:spPr/>
    </dgm:pt>
    <dgm:pt modelId="{4E0D18A8-062E-43A4-AA0D-2F96C54F6B68}" type="pres">
      <dgm:prSet presAssocID="{17D4452F-2756-473B-BED2-B96FCE686601}" presName="text" presStyleLbl="fgAcc0" presStyleIdx="1" presStyleCnt="2">
        <dgm:presLayoutVars>
          <dgm:chPref val="3"/>
        </dgm:presLayoutVars>
      </dgm:prSet>
      <dgm:spPr/>
    </dgm:pt>
    <dgm:pt modelId="{718F7E2C-DA2F-4F95-B071-E8B868EAA2C4}" type="pres">
      <dgm:prSet presAssocID="{17D4452F-2756-473B-BED2-B96FCE686601}" presName="hierChild2" presStyleCnt="0"/>
      <dgm:spPr/>
    </dgm:pt>
  </dgm:ptLst>
  <dgm:cxnLst>
    <dgm:cxn modelId="{787F561B-DFEA-4BDD-B288-E7A65DBFC8C6}" srcId="{9B87446B-134C-474C-9F15-EE5C3C8114E5}" destId="{17D4452F-2756-473B-BED2-B96FCE686601}" srcOrd="1" destOrd="0" parTransId="{333A931A-A0D0-4111-BA82-F1E4AB60C786}" sibTransId="{CDCF0465-D9E1-4570-903C-92916C091145}"/>
    <dgm:cxn modelId="{3187FE49-3370-4C0E-AE70-7222F49B40AB}" type="presOf" srcId="{17D4452F-2756-473B-BED2-B96FCE686601}" destId="{4E0D18A8-062E-43A4-AA0D-2F96C54F6B68}" srcOrd="0" destOrd="0" presId="urn:microsoft.com/office/officeart/2005/8/layout/hierarchy1"/>
    <dgm:cxn modelId="{F2A2D5AD-67CB-4811-B0A5-08D8368E085F}" srcId="{9B87446B-134C-474C-9F15-EE5C3C8114E5}" destId="{52D595A9-DFAA-4EB9-89F4-1EC84709E001}" srcOrd="0" destOrd="0" parTransId="{ACE743EB-F0CD-43F8-981D-8F82C0C56355}" sibTransId="{C7487D91-70AA-4750-9542-37D6C423BEE5}"/>
    <dgm:cxn modelId="{6DF30FDE-95B0-454A-965F-F477080CFD20}" type="presOf" srcId="{52D595A9-DFAA-4EB9-89F4-1EC84709E001}" destId="{2CEF29F0-B30D-4C6B-AB3D-339DB5FB16E3}" srcOrd="0" destOrd="0" presId="urn:microsoft.com/office/officeart/2005/8/layout/hierarchy1"/>
    <dgm:cxn modelId="{1C4C11E5-5CAC-4E65-91F8-A5236967DD69}" type="presOf" srcId="{9B87446B-134C-474C-9F15-EE5C3C8114E5}" destId="{48D1B172-4DE5-4D90-831F-BFC52579EA98}" srcOrd="0" destOrd="0" presId="urn:microsoft.com/office/officeart/2005/8/layout/hierarchy1"/>
    <dgm:cxn modelId="{A734837F-0791-43F8-8FFE-FAEC21B4105D}" type="presParOf" srcId="{48D1B172-4DE5-4D90-831F-BFC52579EA98}" destId="{966B6BE6-4764-443E-9A2F-5C05C8E797BA}" srcOrd="0" destOrd="0" presId="urn:microsoft.com/office/officeart/2005/8/layout/hierarchy1"/>
    <dgm:cxn modelId="{9AB325EC-8B84-4EBD-B7CC-66EBD5F824C7}" type="presParOf" srcId="{966B6BE6-4764-443E-9A2F-5C05C8E797BA}" destId="{F2B3734F-541B-45FB-8F08-98F5C8C5EE7B}" srcOrd="0" destOrd="0" presId="urn:microsoft.com/office/officeart/2005/8/layout/hierarchy1"/>
    <dgm:cxn modelId="{EB7D8927-01A8-4987-B522-B5FE306C7DD4}" type="presParOf" srcId="{F2B3734F-541B-45FB-8F08-98F5C8C5EE7B}" destId="{4C3FFFD1-C6B5-4AEA-BB05-768456F30142}" srcOrd="0" destOrd="0" presId="urn:microsoft.com/office/officeart/2005/8/layout/hierarchy1"/>
    <dgm:cxn modelId="{B641A9AA-E9E1-4861-8150-BAA613BD58E8}" type="presParOf" srcId="{F2B3734F-541B-45FB-8F08-98F5C8C5EE7B}" destId="{2CEF29F0-B30D-4C6B-AB3D-339DB5FB16E3}" srcOrd="1" destOrd="0" presId="urn:microsoft.com/office/officeart/2005/8/layout/hierarchy1"/>
    <dgm:cxn modelId="{263F4BB2-CB97-4CA9-802D-1CADEADF4867}" type="presParOf" srcId="{966B6BE6-4764-443E-9A2F-5C05C8E797BA}" destId="{28721629-8E50-4941-AAB4-19E420763BF0}" srcOrd="1" destOrd="0" presId="urn:microsoft.com/office/officeart/2005/8/layout/hierarchy1"/>
    <dgm:cxn modelId="{F1B769C7-996F-45B0-A73A-D22754BDBD9B}" type="presParOf" srcId="{48D1B172-4DE5-4D90-831F-BFC52579EA98}" destId="{2083E17C-D366-4782-8954-D061787FD8A3}" srcOrd="1" destOrd="0" presId="urn:microsoft.com/office/officeart/2005/8/layout/hierarchy1"/>
    <dgm:cxn modelId="{2529ED10-77D3-461C-A9C1-4B9F6FF7B2FF}" type="presParOf" srcId="{2083E17C-D366-4782-8954-D061787FD8A3}" destId="{468C6930-C525-4182-9AF4-799CEA4AE0E9}" srcOrd="0" destOrd="0" presId="urn:microsoft.com/office/officeart/2005/8/layout/hierarchy1"/>
    <dgm:cxn modelId="{D3964660-BC80-45A8-97E9-8EE05E017E46}" type="presParOf" srcId="{468C6930-C525-4182-9AF4-799CEA4AE0E9}" destId="{0AE5813C-1B0A-4571-AFC6-4C8A5657E842}" srcOrd="0" destOrd="0" presId="urn:microsoft.com/office/officeart/2005/8/layout/hierarchy1"/>
    <dgm:cxn modelId="{F4385152-B684-49E2-A91C-C96B677BCEE2}" type="presParOf" srcId="{468C6930-C525-4182-9AF4-799CEA4AE0E9}" destId="{4E0D18A8-062E-43A4-AA0D-2F96C54F6B68}" srcOrd="1" destOrd="0" presId="urn:microsoft.com/office/officeart/2005/8/layout/hierarchy1"/>
    <dgm:cxn modelId="{C1427E28-F5FE-44D5-B26C-AE36FF0E10DF}" type="presParOf" srcId="{2083E17C-D366-4782-8954-D061787FD8A3}" destId="{718F7E2C-DA2F-4F95-B071-E8B868EAA2C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F5C1408-7841-4278-A0BA-4C8476453C97}"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n-GB"/>
        </a:p>
      </dgm:t>
    </dgm:pt>
    <dgm:pt modelId="{6CF4F57D-1E4C-423D-B3D8-FE118C3AA2FF}">
      <dgm:prSet/>
      <dgm:spPr/>
      <dgm:t>
        <a:bodyPr/>
        <a:lstStyle/>
        <a:p>
          <a:r>
            <a:rPr lang="en-US" dirty="0"/>
            <a:t>Initiation of Routine HPV Immunization in Nigeria – a good first step</a:t>
          </a:r>
          <a:endParaRPr lang="en-001" dirty="0"/>
        </a:p>
      </dgm:t>
    </dgm:pt>
    <dgm:pt modelId="{18635E20-15CA-4260-9E1E-9D280B1D763D}" type="parTrans" cxnId="{AFBB004B-8DAD-4881-90E8-A618CEEA581B}">
      <dgm:prSet/>
      <dgm:spPr/>
      <dgm:t>
        <a:bodyPr/>
        <a:lstStyle/>
        <a:p>
          <a:endParaRPr lang="en-GB"/>
        </a:p>
      </dgm:t>
    </dgm:pt>
    <dgm:pt modelId="{BC67C5A7-6A1C-4A3E-94FC-B0C44D434E81}" type="sibTrans" cxnId="{AFBB004B-8DAD-4881-90E8-A618CEEA581B}">
      <dgm:prSet/>
      <dgm:spPr/>
      <dgm:t>
        <a:bodyPr/>
        <a:lstStyle/>
        <a:p>
          <a:endParaRPr lang="en-GB"/>
        </a:p>
      </dgm:t>
    </dgm:pt>
    <dgm:pt modelId="{713AB212-917C-42D7-9BD7-024A95A8EF94}" type="pres">
      <dgm:prSet presAssocID="{4F5C1408-7841-4278-A0BA-4C8476453C97}" presName="Name0" presStyleCnt="0">
        <dgm:presLayoutVars>
          <dgm:chMax val="7"/>
          <dgm:dir/>
          <dgm:animLvl val="lvl"/>
          <dgm:resizeHandles val="exact"/>
        </dgm:presLayoutVars>
      </dgm:prSet>
      <dgm:spPr/>
    </dgm:pt>
    <dgm:pt modelId="{9738499E-D09B-426E-8356-02B39E100AE4}" type="pres">
      <dgm:prSet presAssocID="{6CF4F57D-1E4C-423D-B3D8-FE118C3AA2FF}" presName="circle1" presStyleLbl="node1" presStyleIdx="0" presStyleCnt="1"/>
      <dgm:spPr/>
    </dgm:pt>
    <dgm:pt modelId="{B9D48D17-9838-4C5F-8448-078749DEFC71}" type="pres">
      <dgm:prSet presAssocID="{6CF4F57D-1E4C-423D-B3D8-FE118C3AA2FF}" presName="space" presStyleCnt="0"/>
      <dgm:spPr/>
    </dgm:pt>
    <dgm:pt modelId="{065B4488-1369-4EFE-9693-943D855CC1BA}" type="pres">
      <dgm:prSet presAssocID="{6CF4F57D-1E4C-423D-B3D8-FE118C3AA2FF}" presName="rect1" presStyleLbl="alignAcc1" presStyleIdx="0" presStyleCnt="1"/>
      <dgm:spPr/>
    </dgm:pt>
    <dgm:pt modelId="{1BF573AB-3057-4C8C-8581-0D473216302D}" type="pres">
      <dgm:prSet presAssocID="{6CF4F57D-1E4C-423D-B3D8-FE118C3AA2FF}" presName="rect1ParTxNoCh" presStyleLbl="alignAcc1" presStyleIdx="0" presStyleCnt="1">
        <dgm:presLayoutVars>
          <dgm:chMax val="1"/>
          <dgm:bulletEnabled val="1"/>
        </dgm:presLayoutVars>
      </dgm:prSet>
      <dgm:spPr/>
    </dgm:pt>
  </dgm:ptLst>
  <dgm:cxnLst>
    <dgm:cxn modelId="{B02F7D40-94BD-4770-9F9B-23193A8EF8F0}" type="presOf" srcId="{6CF4F57D-1E4C-423D-B3D8-FE118C3AA2FF}" destId="{1BF573AB-3057-4C8C-8581-0D473216302D}" srcOrd="1" destOrd="0" presId="urn:microsoft.com/office/officeart/2005/8/layout/target3"/>
    <dgm:cxn modelId="{AFBB004B-8DAD-4881-90E8-A618CEEA581B}" srcId="{4F5C1408-7841-4278-A0BA-4C8476453C97}" destId="{6CF4F57D-1E4C-423D-B3D8-FE118C3AA2FF}" srcOrd="0" destOrd="0" parTransId="{18635E20-15CA-4260-9E1E-9D280B1D763D}" sibTransId="{BC67C5A7-6A1C-4A3E-94FC-B0C44D434E81}"/>
    <dgm:cxn modelId="{8BDCDAAA-BF94-4C17-A35A-A1D2E4B9B9DC}" type="presOf" srcId="{6CF4F57D-1E4C-423D-B3D8-FE118C3AA2FF}" destId="{065B4488-1369-4EFE-9693-943D855CC1BA}" srcOrd="0" destOrd="0" presId="urn:microsoft.com/office/officeart/2005/8/layout/target3"/>
    <dgm:cxn modelId="{22A7FCC7-81D2-4C4C-912F-65A89B40F3D7}" type="presOf" srcId="{4F5C1408-7841-4278-A0BA-4C8476453C97}" destId="{713AB212-917C-42D7-9BD7-024A95A8EF94}" srcOrd="0" destOrd="0" presId="urn:microsoft.com/office/officeart/2005/8/layout/target3"/>
    <dgm:cxn modelId="{2B130A72-3BA8-4FDE-B07F-CA7E432308E6}" type="presParOf" srcId="{713AB212-917C-42D7-9BD7-024A95A8EF94}" destId="{9738499E-D09B-426E-8356-02B39E100AE4}" srcOrd="0" destOrd="0" presId="urn:microsoft.com/office/officeart/2005/8/layout/target3"/>
    <dgm:cxn modelId="{635D2668-500C-4D17-9AD8-8851B124A063}" type="presParOf" srcId="{713AB212-917C-42D7-9BD7-024A95A8EF94}" destId="{B9D48D17-9838-4C5F-8448-078749DEFC71}" srcOrd="1" destOrd="0" presId="urn:microsoft.com/office/officeart/2005/8/layout/target3"/>
    <dgm:cxn modelId="{38414882-8675-482C-AE07-35AE95A88599}" type="presParOf" srcId="{713AB212-917C-42D7-9BD7-024A95A8EF94}" destId="{065B4488-1369-4EFE-9693-943D855CC1BA}" srcOrd="2" destOrd="0" presId="urn:microsoft.com/office/officeart/2005/8/layout/target3"/>
    <dgm:cxn modelId="{78FF653C-5A1D-4E00-B0BF-6F01B8EF4F03}" type="presParOf" srcId="{713AB212-917C-42D7-9BD7-024A95A8EF94}" destId="{1BF573AB-3057-4C8C-8581-0D473216302D}"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12EF195-E359-4E02-8AE0-6F7B3E48D41A}"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GB"/>
        </a:p>
      </dgm:t>
    </dgm:pt>
    <dgm:pt modelId="{6E870345-F68E-4AF1-8948-E80B0931F4BA}">
      <dgm:prSet/>
      <dgm:spPr/>
      <dgm:t>
        <a:bodyPr/>
        <a:lstStyle/>
        <a:p>
          <a:r>
            <a:rPr lang="en-GB" dirty="0"/>
            <a:t>Defining the Next Steps</a:t>
          </a:r>
          <a:endParaRPr lang="en-001" dirty="0"/>
        </a:p>
      </dgm:t>
    </dgm:pt>
    <dgm:pt modelId="{B3CC092B-2792-492C-891E-B171A9D7C03F}" type="parTrans" cxnId="{C3D23794-2199-4DCF-AF71-67E2B8AD7A55}">
      <dgm:prSet/>
      <dgm:spPr/>
      <dgm:t>
        <a:bodyPr/>
        <a:lstStyle/>
        <a:p>
          <a:endParaRPr lang="en-GB"/>
        </a:p>
      </dgm:t>
    </dgm:pt>
    <dgm:pt modelId="{1A5EAB38-95EF-4404-B410-6EF17B3B5F18}" type="sibTrans" cxnId="{C3D23794-2199-4DCF-AF71-67E2B8AD7A55}">
      <dgm:prSet/>
      <dgm:spPr/>
      <dgm:t>
        <a:bodyPr/>
        <a:lstStyle/>
        <a:p>
          <a:endParaRPr lang="en-GB"/>
        </a:p>
      </dgm:t>
    </dgm:pt>
    <dgm:pt modelId="{04AA98BA-A161-4134-9188-398312F240AD}" type="pres">
      <dgm:prSet presAssocID="{A12EF195-E359-4E02-8AE0-6F7B3E48D41A}" presName="Name0" presStyleCnt="0">
        <dgm:presLayoutVars>
          <dgm:chMax val="7"/>
          <dgm:dir/>
          <dgm:animLvl val="lvl"/>
          <dgm:resizeHandles val="exact"/>
        </dgm:presLayoutVars>
      </dgm:prSet>
      <dgm:spPr/>
    </dgm:pt>
    <dgm:pt modelId="{FFF8B191-EB6E-41DF-9351-3621A5F2AE55}" type="pres">
      <dgm:prSet presAssocID="{6E870345-F68E-4AF1-8948-E80B0931F4BA}" presName="circle1" presStyleLbl="node1" presStyleIdx="0" presStyleCnt="1"/>
      <dgm:spPr/>
    </dgm:pt>
    <dgm:pt modelId="{68F1EE36-7401-4A26-9859-40E0E4D6448A}" type="pres">
      <dgm:prSet presAssocID="{6E870345-F68E-4AF1-8948-E80B0931F4BA}" presName="space" presStyleCnt="0"/>
      <dgm:spPr/>
    </dgm:pt>
    <dgm:pt modelId="{2789A7DE-82E2-4217-AF89-630FDC2506CE}" type="pres">
      <dgm:prSet presAssocID="{6E870345-F68E-4AF1-8948-E80B0931F4BA}" presName="rect1" presStyleLbl="alignAcc1" presStyleIdx="0" presStyleCnt="1"/>
      <dgm:spPr/>
    </dgm:pt>
    <dgm:pt modelId="{4FE2AADC-5E35-4880-8E92-D14D4B734CB3}" type="pres">
      <dgm:prSet presAssocID="{6E870345-F68E-4AF1-8948-E80B0931F4BA}" presName="rect1ParTxNoCh" presStyleLbl="alignAcc1" presStyleIdx="0" presStyleCnt="1">
        <dgm:presLayoutVars>
          <dgm:chMax val="1"/>
          <dgm:bulletEnabled val="1"/>
        </dgm:presLayoutVars>
      </dgm:prSet>
      <dgm:spPr/>
    </dgm:pt>
  </dgm:ptLst>
  <dgm:cxnLst>
    <dgm:cxn modelId="{8AC85806-1268-45C1-8C7F-573C53415834}" type="presOf" srcId="{6E870345-F68E-4AF1-8948-E80B0931F4BA}" destId="{4FE2AADC-5E35-4880-8E92-D14D4B734CB3}" srcOrd="1" destOrd="0" presId="urn:microsoft.com/office/officeart/2005/8/layout/target3"/>
    <dgm:cxn modelId="{B7882A12-C805-489E-B0E5-2B36B1899FD1}" type="presOf" srcId="{A12EF195-E359-4E02-8AE0-6F7B3E48D41A}" destId="{04AA98BA-A161-4134-9188-398312F240AD}" srcOrd="0" destOrd="0" presId="urn:microsoft.com/office/officeart/2005/8/layout/target3"/>
    <dgm:cxn modelId="{C3D23794-2199-4DCF-AF71-67E2B8AD7A55}" srcId="{A12EF195-E359-4E02-8AE0-6F7B3E48D41A}" destId="{6E870345-F68E-4AF1-8948-E80B0931F4BA}" srcOrd="0" destOrd="0" parTransId="{B3CC092B-2792-492C-891E-B171A9D7C03F}" sibTransId="{1A5EAB38-95EF-4404-B410-6EF17B3B5F18}"/>
    <dgm:cxn modelId="{F2D30BAC-39D0-45E3-B5CA-AED83AF198F3}" type="presOf" srcId="{6E870345-F68E-4AF1-8948-E80B0931F4BA}" destId="{2789A7DE-82E2-4217-AF89-630FDC2506CE}" srcOrd="0" destOrd="0" presId="urn:microsoft.com/office/officeart/2005/8/layout/target3"/>
    <dgm:cxn modelId="{D31BE7DD-AB19-40C9-B820-E90E98D40A0A}" type="presParOf" srcId="{04AA98BA-A161-4134-9188-398312F240AD}" destId="{FFF8B191-EB6E-41DF-9351-3621A5F2AE55}" srcOrd="0" destOrd="0" presId="urn:microsoft.com/office/officeart/2005/8/layout/target3"/>
    <dgm:cxn modelId="{5DE25A96-D4F4-4186-A3B1-69531F227957}" type="presParOf" srcId="{04AA98BA-A161-4134-9188-398312F240AD}" destId="{68F1EE36-7401-4A26-9859-40E0E4D6448A}" srcOrd="1" destOrd="0" presId="urn:microsoft.com/office/officeart/2005/8/layout/target3"/>
    <dgm:cxn modelId="{5FC60E38-EC20-496A-9A3D-16FE550BF6D3}" type="presParOf" srcId="{04AA98BA-A161-4134-9188-398312F240AD}" destId="{2789A7DE-82E2-4217-AF89-630FDC2506CE}" srcOrd="2" destOrd="0" presId="urn:microsoft.com/office/officeart/2005/8/layout/target3"/>
    <dgm:cxn modelId="{6AC769BE-9010-4DCE-8A46-2F559311E577}" type="presParOf" srcId="{04AA98BA-A161-4134-9188-398312F240AD}" destId="{4FE2AADC-5E35-4880-8E92-D14D4B734CB3}" srcOrd="3"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0A9B220-0077-4941-ADB9-39F28412D6BA}"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GB"/>
        </a:p>
      </dgm:t>
    </dgm:pt>
    <dgm:pt modelId="{7CB5701A-7C26-4A31-AFB1-FE41D2693E6F}">
      <dgm:prSet/>
      <dgm:spPr/>
      <dgm:t>
        <a:bodyPr/>
        <a:lstStyle/>
        <a:p>
          <a:r>
            <a:rPr lang="en-US" b="1" dirty="0"/>
            <a:t>A) Enhancing Routine HPV Immunization </a:t>
          </a:r>
          <a:endParaRPr lang="en-001" b="1" dirty="0"/>
        </a:p>
      </dgm:t>
    </dgm:pt>
    <dgm:pt modelId="{63C0D6A6-D5DD-45F5-BFCA-1B1E0040EBEB}" type="parTrans" cxnId="{9E69763D-4F04-422E-8D64-1EC16111550C}">
      <dgm:prSet/>
      <dgm:spPr/>
      <dgm:t>
        <a:bodyPr/>
        <a:lstStyle/>
        <a:p>
          <a:endParaRPr lang="en-GB"/>
        </a:p>
      </dgm:t>
    </dgm:pt>
    <dgm:pt modelId="{678EA0A5-5118-4D52-9955-1A6EB2C5EE3E}" type="sibTrans" cxnId="{9E69763D-4F04-422E-8D64-1EC16111550C}">
      <dgm:prSet/>
      <dgm:spPr/>
      <dgm:t>
        <a:bodyPr/>
        <a:lstStyle/>
        <a:p>
          <a:endParaRPr lang="en-GB"/>
        </a:p>
      </dgm:t>
    </dgm:pt>
    <dgm:pt modelId="{4CA26A58-F75D-4122-ACDF-6A1612C9F149}" type="pres">
      <dgm:prSet presAssocID="{20A9B220-0077-4941-ADB9-39F28412D6BA}" presName="Name0" presStyleCnt="0">
        <dgm:presLayoutVars>
          <dgm:dir/>
          <dgm:resizeHandles val="exact"/>
        </dgm:presLayoutVars>
      </dgm:prSet>
      <dgm:spPr/>
    </dgm:pt>
    <dgm:pt modelId="{1DE40C8A-0370-4DC6-8F8F-293CCFA06634}" type="pres">
      <dgm:prSet presAssocID="{7CB5701A-7C26-4A31-AFB1-FE41D2693E6F}" presName="node" presStyleLbl="node1" presStyleIdx="0" presStyleCnt="1">
        <dgm:presLayoutVars>
          <dgm:bulletEnabled val="1"/>
        </dgm:presLayoutVars>
      </dgm:prSet>
      <dgm:spPr/>
    </dgm:pt>
  </dgm:ptLst>
  <dgm:cxnLst>
    <dgm:cxn modelId="{F917FD36-B066-49AE-A12B-E0AAA3B4156E}" type="presOf" srcId="{20A9B220-0077-4941-ADB9-39F28412D6BA}" destId="{4CA26A58-F75D-4122-ACDF-6A1612C9F149}" srcOrd="0" destOrd="0" presId="urn:microsoft.com/office/officeart/2005/8/layout/process1"/>
    <dgm:cxn modelId="{9E69763D-4F04-422E-8D64-1EC16111550C}" srcId="{20A9B220-0077-4941-ADB9-39F28412D6BA}" destId="{7CB5701A-7C26-4A31-AFB1-FE41D2693E6F}" srcOrd="0" destOrd="0" parTransId="{63C0D6A6-D5DD-45F5-BFCA-1B1E0040EBEB}" sibTransId="{678EA0A5-5118-4D52-9955-1A6EB2C5EE3E}"/>
    <dgm:cxn modelId="{D8FC0C72-B529-444B-A482-2B5B2DCCDC49}" type="presOf" srcId="{7CB5701A-7C26-4A31-AFB1-FE41D2693E6F}" destId="{1DE40C8A-0370-4DC6-8F8F-293CCFA06634}" srcOrd="0" destOrd="0" presId="urn:microsoft.com/office/officeart/2005/8/layout/process1"/>
    <dgm:cxn modelId="{322DE79B-E0DC-48DD-A5CD-8D29D2410744}" type="presParOf" srcId="{4CA26A58-F75D-4122-ACDF-6A1612C9F149}" destId="{1DE40C8A-0370-4DC6-8F8F-293CCFA06634}"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A3737DF-5A4D-4967-BEFB-29A3BF1ECBAE}"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GB"/>
        </a:p>
      </dgm:t>
    </dgm:pt>
    <dgm:pt modelId="{A617A3D3-82DF-423A-A2F2-7CCA3B53D2BB}">
      <dgm:prSet/>
      <dgm:spPr/>
      <dgm:t>
        <a:bodyPr/>
        <a:lstStyle/>
        <a:p>
          <a:r>
            <a:rPr lang="en-US" b="1"/>
            <a:t>B) Self-Reliance in Vaccine Procurement &amp; Production</a:t>
          </a:r>
          <a:endParaRPr lang="en-001"/>
        </a:p>
      </dgm:t>
    </dgm:pt>
    <dgm:pt modelId="{E84958E6-2507-43E6-AEC5-A2736DD0B339}" type="parTrans" cxnId="{EA80C8B8-6A10-4511-B06B-6079AFAC9164}">
      <dgm:prSet/>
      <dgm:spPr/>
      <dgm:t>
        <a:bodyPr/>
        <a:lstStyle/>
        <a:p>
          <a:endParaRPr lang="en-GB"/>
        </a:p>
      </dgm:t>
    </dgm:pt>
    <dgm:pt modelId="{F7220ADC-0B5D-4E0C-90D2-2324236B680B}" type="sibTrans" cxnId="{EA80C8B8-6A10-4511-B06B-6079AFAC9164}">
      <dgm:prSet/>
      <dgm:spPr/>
      <dgm:t>
        <a:bodyPr/>
        <a:lstStyle/>
        <a:p>
          <a:endParaRPr lang="en-GB"/>
        </a:p>
      </dgm:t>
    </dgm:pt>
    <dgm:pt modelId="{8514538B-34B4-4243-A21E-72CAC48BBA4F}" type="pres">
      <dgm:prSet presAssocID="{3A3737DF-5A4D-4967-BEFB-29A3BF1ECBAE}" presName="Name0" presStyleCnt="0">
        <dgm:presLayoutVars>
          <dgm:dir/>
          <dgm:resizeHandles val="exact"/>
        </dgm:presLayoutVars>
      </dgm:prSet>
      <dgm:spPr/>
    </dgm:pt>
    <dgm:pt modelId="{6DDFA152-3BE8-4C87-B375-9069C5F1B780}" type="pres">
      <dgm:prSet presAssocID="{A617A3D3-82DF-423A-A2F2-7CCA3B53D2BB}" presName="node" presStyleLbl="node1" presStyleIdx="0" presStyleCnt="1">
        <dgm:presLayoutVars>
          <dgm:bulletEnabled val="1"/>
        </dgm:presLayoutVars>
      </dgm:prSet>
      <dgm:spPr/>
    </dgm:pt>
  </dgm:ptLst>
  <dgm:cxnLst>
    <dgm:cxn modelId="{88BAA781-5A49-4D35-A741-C075D0BB6DD2}" type="presOf" srcId="{3A3737DF-5A4D-4967-BEFB-29A3BF1ECBAE}" destId="{8514538B-34B4-4243-A21E-72CAC48BBA4F}" srcOrd="0" destOrd="0" presId="urn:microsoft.com/office/officeart/2005/8/layout/process1"/>
    <dgm:cxn modelId="{9B1BE195-6F2F-48F3-ACA3-4F3CDC0182F1}" type="presOf" srcId="{A617A3D3-82DF-423A-A2F2-7CCA3B53D2BB}" destId="{6DDFA152-3BE8-4C87-B375-9069C5F1B780}" srcOrd="0" destOrd="0" presId="urn:microsoft.com/office/officeart/2005/8/layout/process1"/>
    <dgm:cxn modelId="{EA80C8B8-6A10-4511-B06B-6079AFAC9164}" srcId="{3A3737DF-5A4D-4967-BEFB-29A3BF1ECBAE}" destId="{A617A3D3-82DF-423A-A2F2-7CCA3B53D2BB}" srcOrd="0" destOrd="0" parTransId="{E84958E6-2507-43E6-AEC5-A2736DD0B339}" sibTransId="{F7220ADC-0B5D-4E0C-90D2-2324236B680B}"/>
    <dgm:cxn modelId="{CC14E71C-F2E1-4F93-BB41-27A202B52373}" type="presParOf" srcId="{8514538B-34B4-4243-A21E-72CAC48BBA4F}" destId="{6DDFA152-3BE8-4C87-B375-9069C5F1B780}"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624E2D5-B073-4871-B45A-161BEBB2D432}"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GB"/>
        </a:p>
      </dgm:t>
    </dgm:pt>
    <dgm:pt modelId="{C022D4BB-3B63-4C03-8456-A20B91BBA2D3}">
      <dgm:prSet/>
      <dgm:spPr/>
      <dgm:t>
        <a:bodyPr/>
        <a:lstStyle/>
        <a:p>
          <a:r>
            <a:rPr lang="en-GB" b="1" dirty="0"/>
            <a:t>C) Develop Routine Cervical Cancer screening </a:t>
          </a:r>
          <a:endParaRPr lang="en-001" b="1" dirty="0"/>
        </a:p>
      </dgm:t>
    </dgm:pt>
    <dgm:pt modelId="{EE0E817C-30B7-429F-B728-DF18E175BD88}" type="parTrans" cxnId="{58DA7796-D69C-4E61-A8AB-A1F07DF8289E}">
      <dgm:prSet/>
      <dgm:spPr/>
      <dgm:t>
        <a:bodyPr/>
        <a:lstStyle/>
        <a:p>
          <a:endParaRPr lang="en-GB"/>
        </a:p>
      </dgm:t>
    </dgm:pt>
    <dgm:pt modelId="{1F4F26C8-B919-4214-948C-9B6239FFA907}" type="sibTrans" cxnId="{58DA7796-D69C-4E61-A8AB-A1F07DF8289E}">
      <dgm:prSet/>
      <dgm:spPr/>
      <dgm:t>
        <a:bodyPr/>
        <a:lstStyle/>
        <a:p>
          <a:endParaRPr lang="en-GB"/>
        </a:p>
      </dgm:t>
    </dgm:pt>
    <dgm:pt modelId="{EC3F8C27-C29B-4C1F-8066-2C7646964E2D}" type="pres">
      <dgm:prSet presAssocID="{B624E2D5-B073-4871-B45A-161BEBB2D432}" presName="Name0" presStyleCnt="0">
        <dgm:presLayoutVars>
          <dgm:dir/>
          <dgm:resizeHandles val="exact"/>
        </dgm:presLayoutVars>
      </dgm:prSet>
      <dgm:spPr/>
    </dgm:pt>
    <dgm:pt modelId="{B9C32830-4934-48D3-A41E-673F73418337}" type="pres">
      <dgm:prSet presAssocID="{C022D4BB-3B63-4C03-8456-A20B91BBA2D3}" presName="node" presStyleLbl="node1" presStyleIdx="0" presStyleCnt="1">
        <dgm:presLayoutVars>
          <dgm:bulletEnabled val="1"/>
        </dgm:presLayoutVars>
      </dgm:prSet>
      <dgm:spPr/>
    </dgm:pt>
  </dgm:ptLst>
  <dgm:cxnLst>
    <dgm:cxn modelId="{58DA7796-D69C-4E61-A8AB-A1F07DF8289E}" srcId="{B624E2D5-B073-4871-B45A-161BEBB2D432}" destId="{C022D4BB-3B63-4C03-8456-A20B91BBA2D3}" srcOrd="0" destOrd="0" parTransId="{EE0E817C-30B7-429F-B728-DF18E175BD88}" sibTransId="{1F4F26C8-B919-4214-948C-9B6239FFA907}"/>
    <dgm:cxn modelId="{84E6BF98-A4C4-4183-8F93-33D73ECFCE0F}" type="presOf" srcId="{B624E2D5-B073-4871-B45A-161BEBB2D432}" destId="{EC3F8C27-C29B-4C1F-8066-2C7646964E2D}" srcOrd="0" destOrd="0" presId="urn:microsoft.com/office/officeart/2005/8/layout/process1"/>
    <dgm:cxn modelId="{4A5A00F2-0CEA-4728-85FD-FC6CD8FCBF1D}" type="presOf" srcId="{C022D4BB-3B63-4C03-8456-A20B91BBA2D3}" destId="{B9C32830-4934-48D3-A41E-673F73418337}" srcOrd="0" destOrd="0" presId="urn:microsoft.com/office/officeart/2005/8/layout/process1"/>
    <dgm:cxn modelId="{4A60EF9E-D472-4C98-A3AE-7DE54B6A8ABC}" type="presParOf" srcId="{EC3F8C27-C29B-4C1F-8066-2C7646964E2D}" destId="{B9C32830-4934-48D3-A41E-673F73418337}"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7BB2383-3F02-4D74-A303-75129E28A112}"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GB"/>
        </a:p>
      </dgm:t>
    </dgm:pt>
    <dgm:pt modelId="{9562DDC6-59CE-4237-A60B-BBACDFA1D2BC}">
      <dgm:prSet/>
      <dgm:spPr/>
      <dgm:t>
        <a:bodyPr/>
        <a:lstStyle/>
        <a:p>
          <a:r>
            <a:rPr lang="en-GB" b="1"/>
            <a:t>D) </a:t>
          </a:r>
          <a:r>
            <a:rPr lang="en-US" b="1"/>
            <a:t>Scaling up Cervical Pre-cancer treatment</a:t>
          </a:r>
          <a:endParaRPr lang="en-001"/>
        </a:p>
      </dgm:t>
    </dgm:pt>
    <dgm:pt modelId="{BE840645-2A89-4493-BA62-50BA8BA97B24}" type="parTrans" cxnId="{75634CAA-40A4-4EDE-B5A8-1B7DA4E57D72}">
      <dgm:prSet/>
      <dgm:spPr/>
      <dgm:t>
        <a:bodyPr/>
        <a:lstStyle/>
        <a:p>
          <a:endParaRPr lang="en-GB"/>
        </a:p>
      </dgm:t>
    </dgm:pt>
    <dgm:pt modelId="{2208BD33-D437-43BB-AFF6-79D4F9D9A16E}" type="sibTrans" cxnId="{75634CAA-40A4-4EDE-B5A8-1B7DA4E57D72}">
      <dgm:prSet/>
      <dgm:spPr/>
      <dgm:t>
        <a:bodyPr/>
        <a:lstStyle/>
        <a:p>
          <a:endParaRPr lang="en-GB"/>
        </a:p>
      </dgm:t>
    </dgm:pt>
    <dgm:pt modelId="{F950D29C-0CBC-4CEB-8260-D5BDBB82CA21}" type="pres">
      <dgm:prSet presAssocID="{77BB2383-3F02-4D74-A303-75129E28A112}" presName="Name0" presStyleCnt="0">
        <dgm:presLayoutVars>
          <dgm:dir/>
          <dgm:resizeHandles val="exact"/>
        </dgm:presLayoutVars>
      </dgm:prSet>
      <dgm:spPr/>
    </dgm:pt>
    <dgm:pt modelId="{DF941A5F-2931-4F18-B6E9-B036ADAC2F43}" type="pres">
      <dgm:prSet presAssocID="{9562DDC6-59CE-4237-A60B-BBACDFA1D2BC}" presName="node" presStyleLbl="node1" presStyleIdx="0" presStyleCnt="1">
        <dgm:presLayoutVars>
          <dgm:bulletEnabled val="1"/>
        </dgm:presLayoutVars>
      </dgm:prSet>
      <dgm:spPr/>
    </dgm:pt>
  </dgm:ptLst>
  <dgm:cxnLst>
    <dgm:cxn modelId="{ADE13646-9520-49D3-9AA5-A23D9A917625}" type="presOf" srcId="{77BB2383-3F02-4D74-A303-75129E28A112}" destId="{F950D29C-0CBC-4CEB-8260-D5BDBB82CA21}" srcOrd="0" destOrd="0" presId="urn:microsoft.com/office/officeart/2005/8/layout/process1"/>
    <dgm:cxn modelId="{75634CAA-40A4-4EDE-B5A8-1B7DA4E57D72}" srcId="{77BB2383-3F02-4D74-A303-75129E28A112}" destId="{9562DDC6-59CE-4237-A60B-BBACDFA1D2BC}" srcOrd="0" destOrd="0" parTransId="{BE840645-2A89-4493-BA62-50BA8BA97B24}" sibTransId="{2208BD33-D437-43BB-AFF6-79D4F9D9A16E}"/>
    <dgm:cxn modelId="{BA6D78B4-AA98-4958-B5D4-48A04E93DF7B}" type="presOf" srcId="{9562DDC6-59CE-4237-A60B-BBACDFA1D2BC}" destId="{DF941A5F-2931-4F18-B6E9-B036ADAC2F43}" srcOrd="0" destOrd="0" presId="urn:microsoft.com/office/officeart/2005/8/layout/process1"/>
    <dgm:cxn modelId="{512C057C-68E0-4BC9-A87F-27BCAB837FB6}" type="presParOf" srcId="{F950D29C-0CBC-4CEB-8260-D5BDBB82CA21}" destId="{DF941A5F-2931-4F18-B6E9-B036ADAC2F43}"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14EFC39-AA8D-4104-B2AD-BE34283E473C}"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GB"/>
        </a:p>
      </dgm:t>
    </dgm:pt>
    <dgm:pt modelId="{8E0DA2D6-59E8-4346-B2C4-C59C97F29FBE}">
      <dgm:prSet/>
      <dgm:spPr/>
      <dgm:t>
        <a:bodyPr/>
        <a:lstStyle/>
        <a:p>
          <a:r>
            <a:rPr lang="en-US" b="1"/>
            <a:t>E) Scaling up of cervical cancer treatment</a:t>
          </a:r>
          <a:endParaRPr lang="en-001"/>
        </a:p>
      </dgm:t>
    </dgm:pt>
    <dgm:pt modelId="{29553404-3E13-433E-AFAE-C924B6168238}" type="parTrans" cxnId="{0AF70207-3019-4D63-944D-C5CFB63ADDA0}">
      <dgm:prSet/>
      <dgm:spPr/>
      <dgm:t>
        <a:bodyPr/>
        <a:lstStyle/>
        <a:p>
          <a:endParaRPr lang="en-GB"/>
        </a:p>
      </dgm:t>
    </dgm:pt>
    <dgm:pt modelId="{165CA0CD-131F-480F-9A4C-14E061A0991C}" type="sibTrans" cxnId="{0AF70207-3019-4D63-944D-C5CFB63ADDA0}">
      <dgm:prSet/>
      <dgm:spPr/>
      <dgm:t>
        <a:bodyPr/>
        <a:lstStyle/>
        <a:p>
          <a:endParaRPr lang="en-GB"/>
        </a:p>
      </dgm:t>
    </dgm:pt>
    <dgm:pt modelId="{667D7EB9-493E-4C82-9C0D-0766795C5997}" type="pres">
      <dgm:prSet presAssocID="{114EFC39-AA8D-4104-B2AD-BE34283E473C}" presName="Name0" presStyleCnt="0">
        <dgm:presLayoutVars>
          <dgm:dir/>
          <dgm:resizeHandles val="exact"/>
        </dgm:presLayoutVars>
      </dgm:prSet>
      <dgm:spPr/>
    </dgm:pt>
    <dgm:pt modelId="{EB7D89C4-70F4-4263-9989-7B3AC57F091E}" type="pres">
      <dgm:prSet presAssocID="{8E0DA2D6-59E8-4346-B2C4-C59C97F29FBE}" presName="node" presStyleLbl="node1" presStyleIdx="0" presStyleCnt="1">
        <dgm:presLayoutVars>
          <dgm:bulletEnabled val="1"/>
        </dgm:presLayoutVars>
      </dgm:prSet>
      <dgm:spPr/>
    </dgm:pt>
  </dgm:ptLst>
  <dgm:cxnLst>
    <dgm:cxn modelId="{0AF70207-3019-4D63-944D-C5CFB63ADDA0}" srcId="{114EFC39-AA8D-4104-B2AD-BE34283E473C}" destId="{8E0DA2D6-59E8-4346-B2C4-C59C97F29FBE}" srcOrd="0" destOrd="0" parTransId="{29553404-3E13-433E-AFAE-C924B6168238}" sibTransId="{165CA0CD-131F-480F-9A4C-14E061A0991C}"/>
    <dgm:cxn modelId="{CCB6D224-CA56-4049-BF22-DE2A81A1CA56}" type="presOf" srcId="{8E0DA2D6-59E8-4346-B2C4-C59C97F29FBE}" destId="{EB7D89C4-70F4-4263-9989-7B3AC57F091E}" srcOrd="0" destOrd="0" presId="urn:microsoft.com/office/officeart/2005/8/layout/process1"/>
    <dgm:cxn modelId="{E969639B-0A5C-4050-AD34-899597914DEE}" type="presOf" srcId="{114EFC39-AA8D-4104-B2AD-BE34283E473C}" destId="{667D7EB9-493E-4C82-9C0D-0766795C5997}" srcOrd="0" destOrd="0" presId="urn:microsoft.com/office/officeart/2005/8/layout/process1"/>
    <dgm:cxn modelId="{62728F0F-3185-4F4C-ACE6-E99C7168A9E3}" type="presParOf" srcId="{667D7EB9-493E-4C82-9C0D-0766795C5997}" destId="{EB7D89C4-70F4-4263-9989-7B3AC57F091E}"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623F757-981C-461F-AD5B-990CC5D904D0}"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GB"/>
        </a:p>
      </dgm:t>
    </dgm:pt>
    <dgm:pt modelId="{FA675EBA-42C5-40EB-8BE1-EB65A6D0D797}">
      <dgm:prSet custT="1"/>
      <dgm:spPr/>
      <dgm:t>
        <a:bodyPr/>
        <a:lstStyle/>
        <a:p>
          <a:pPr>
            <a:spcAft>
              <a:spcPts val="0"/>
            </a:spcAft>
          </a:pPr>
          <a:r>
            <a:rPr lang="en-US" sz="3400" dirty="0"/>
            <a:t>Stop-gap for Improving Surgical Capacity for CC Treatment</a:t>
          </a:r>
        </a:p>
        <a:p>
          <a:pPr>
            <a:spcAft>
              <a:spcPct val="35000"/>
            </a:spcAft>
          </a:pPr>
          <a:r>
            <a:rPr lang="en-GB" sz="1800" i="1" dirty="0"/>
            <a:t>(Doi: 10.3332/ecancer.2022.1469</a:t>
          </a:r>
          <a:r>
            <a:rPr lang="en-US" sz="1800" i="1" dirty="0"/>
            <a:t>)</a:t>
          </a:r>
          <a:endParaRPr lang="en-001" sz="1800" i="1" dirty="0"/>
        </a:p>
      </dgm:t>
    </dgm:pt>
    <dgm:pt modelId="{3DBA82DD-13B5-496B-950D-20D51C3E3F99}" type="parTrans" cxnId="{71ED96B7-29E9-4A40-98F1-E348A62CF975}">
      <dgm:prSet/>
      <dgm:spPr/>
      <dgm:t>
        <a:bodyPr/>
        <a:lstStyle/>
        <a:p>
          <a:endParaRPr lang="en-GB"/>
        </a:p>
      </dgm:t>
    </dgm:pt>
    <dgm:pt modelId="{949CC9F6-5D02-4AF8-98B8-7DA75390E2C8}" type="sibTrans" cxnId="{71ED96B7-29E9-4A40-98F1-E348A62CF975}">
      <dgm:prSet/>
      <dgm:spPr/>
      <dgm:t>
        <a:bodyPr/>
        <a:lstStyle/>
        <a:p>
          <a:endParaRPr lang="en-GB"/>
        </a:p>
      </dgm:t>
    </dgm:pt>
    <dgm:pt modelId="{A70D4BD4-897B-47C6-A711-3B6CE703FA24}" type="pres">
      <dgm:prSet presAssocID="{E623F757-981C-461F-AD5B-990CC5D904D0}" presName="Name0" presStyleCnt="0">
        <dgm:presLayoutVars>
          <dgm:dir/>
          <dgm:resizeHandles val="exact"/>
        </dgm:presLayoutVars>
      </dgm:prSet>
      <dgm:spPr/>
    </dgm:pt>
    <dgm:pt modelId="{8AE73FEB-D9AA-4525-B8B0-1E5239FCDF79}" type="pres">
      <dgm:prSet presAssocID="{FA675EBA-42C5-40EB-8BE1-EB65A6D0D797}" presName="node" presStyleLbl="node1" presStyleIdx="0" presStyleCnt="1">
        <dgm:presLayoutVars>
          <dgm:bulletEnabled val="1"/>
        </dgm:presLayoutVars>
      </dgm:prSet>
      <dgm:spPr/>
    </dgm:pt>
  </dgm:ptLst>
  <dgm:cxnLst>
    <dgm:cxn modelId="{D28FBD11-34C0-4A61-9675-2240C10D6E74}" type="presOf" srcId="{FA675EBA-42C5-40EB-8BE1-EB65A6D0D797}" destId="{8AE73FEB-D9AA-4525-B8B0-1E5239FCDF79}" srcOrd="0" destOrd="0" presId="urn:microsoft.com/office/officeart/2005/8/layout/process1"/>
    <dgm:cxn modelId="{5059F78C-B7E6-42A7-A33A-D35F4976B85E}" type="presOf" srcId="{E623F757-981C-461F-AD5B-990CC5D904D0}" destId="{A70D4BD4-897B-47C6-A711-3B6CE703FA24}" srcOrd="0" destOrd="0" presId="urn:microsoft.com/office/officeart/2005/8/layout/process1"/>
    <dgm:cxn modelId="{71ED96B7-29E9-4A40-98F1-E348A62CF975}" srcId="{E623F757-981C-461F-AD5B-990CC5D904D0}" destId="{FA675EBA-42C5-40EB-8BE1-EB65A6D0D797}" srcOrd="0" destOrd="0" parTransId="{3DBA82DD-13B5-496B-950D-20D51C3E3F99}" sibTransId="{949CC9F6-5D02-4AF8-98B8-7DA75390E2C8}"/>
    <dgm:cxn modelId="{61328E0B-A5AE-471D-9774-D3D01865B91A}" type="presParOf" srcId="{A70D4BD4-897B-47C6-A711-3B6CE703FA24}" destId="{8AE73FEB-D9AA-4525-B8B0-1E5239FCDF79}"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E35C6B-F067-4D23-B14B-6D963A8450E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339C024-C974-4FB7-BA0A-DA58602F9C40}">
      <dgm:prSet custT="1"/>
      <dgm:spPr/>
      <dgm:t>
        <a:bodyPr/>
        <a:lstStyle/>
        <a:p>
          <a:r>
            <a:rPr lang="en-US" sz="2200" dirty="0"/>
            <a:t>Preamble / Introduction</a:t>
          </a:r>
        </a:p>
      </dgm:t>
    </dgm:pt>
    <dgm:pt modelId="{D7FEEC33-CED5-4370-ACE6-7B763C15F246}" type="parTrans" cxnId="{5B384CEE-0255-4D23-8893-3F6D92D591FD}">
      <dgm:prSet/>
      <dgm:spPr/>
      <dgm:t>
        <a:bodyPr/>
        <a:lstStyle/>
        <a:p>
          <a:endParaRPr lang="en-US"/>
        </a:p>
      </dgm:t>
    </dgm:pt>
    <dgm:pt modelId="{5BC173A9-ECE3-45A9-8A6E-0A67BE722891}" type="sibTrans" cxnId="{5B384CEE-0255-4D23-8893-3F6D92D591FD}">
      <dgm:prSet/>
      <dgm:spPr/>
      <dgm:t>
        <a:bodyPr/>
        <a:lstStyle/>
        <a:p>
          <a:endParaRPr lang="en-US"/>
        </a:p>
      </dgm:t>
    </dgm:pt>
    <dgm:pt modelId="{FD055BA7-A999-4122-B7FB-1FD4BBB0199E}">
      <dgm:prSet custT="1"/>
      <dgm:spPr/>
      <dgm:t>
        <a:bodyPr/>
        <a:lstStyle/>
        <a:p>
          <a:r>
            <a:rPr lang="en-US" sz="2200" dirty="0"/>
            <a:t>About </a:t>
          </a:r>
          <a:r>
            <a:rPr lang="en-GB" sz="2200" dirty="0"/>
            <a:t>Prof </a:t>
          </a:r>
          <a:r>
            <a:rPr lang="en-GB" sz="2200" dirty="0" err="1"/>
            <a:t>Okoronkwo</a:t>
          </a:r>
          <a:r>
            <a:rPr lang="en-GB" sz="2200" dirty="0"/>
            <a:t> </a:t>
          </a:r>
          <a:r>
            <a:rPr lang="en-GB" sz="2200" dirty="0" err="1"/>
            <a:t>Kesandu</a:t>
          </a:r>
          <a:r>
            <a:rPr lang="en-GB" sz="2200" dirty="0"/>
            <a:t> OGAN </a:t>
          </a:r>
          <a:r>
            <a:rPr lang="en-US" sz="2200" dirty="0"/>
            <a:t> </a:t>
          </a:r>
        </a:p>
      </dgm:t>
    </dgm:pt>
    <dgm:pt modelId="{1EA436ED-C681-482A-9C20-86F5BE3E9F80}" type="parTrans" cxnId="{980FDC7A-07C7-41A3-9E12-F2B23C081EF1}">
      <dgm:prSet/>
      <dgm:spPr/>
      <dgm:t>
        <a:bodyPr/>
        <a:lstStyle/>
        <a:p>
          <a:endParaRPr lang="en-US"/>
        </a:p>
      </dgm:t>
    </dgm:pt>
    <dgm:pt modelId="{6CE78E23-5BCB-4813-B521-BB83C02458DD}" type="sibTrans" cxnId="{980FDC7A-07C7-41A3-9E12-F2B23C081EF1}">
      <dgm:prSet/>
      <dgm:spPr/>
      <dgm:t>
        <a:bodyPr/>
        <a:lstStyle/>
        <a:p>
          <a:endParaRPr lang="en-US"/>
        </a:p>
      </dgm:t>
    </dgm:pt>
    <dgm:pt modelId="{7D4F687A-8D3C-4029-9EB5-222E43179EFB}">
      <dgm:prSet custT="1"/>
      <dgm:spPr/>
      <dgm:t>
        <a:bodyPr/>
        <a:lstStyle/>
        <a:p>
          <a:r>
            <a:rPr lang="en-US" sz="2200" dirty="0"/>
            <a:t>Burden &amp; Disease Course of Cervical Cancer </a:t>
          </a:r>
        </a:p>
      </dgm:t>
    </dgm:pt>
    <dgm:pt modelId="{2BC8B085-283B-4240-93C6-C9E9B428F9C3}" type="parTrans" cxnId="{74D74D3F-EE48-4C18-90DE-AB91FF13DF82}">
      <dgm:prSet/>
      <dgm:spPr/>
      <dgm:t>
        <a:bodyPr/>
        <a:lstStyle/>
        <a:p>
          <a:endParaRPr lang="en-US"/>
        </a:p>
      </dgm:t>
    </dgm:pt>
    <dgm:pt modelId="{19DAD885-AB8F-4022-8968-6CCB032353C1}" type="sibTrans" cxnId="{74D74D3F-EE48-4C18-90DE-AB91FF13DF82}">
      <dgm:prSet/>
      <dgm:spPr/>
      <dgm:t>
        <a:bodyPr/>
        <a:lstStyle/>
        <a:p>
          <a:endParaRPr lang="en-US"/>
        </a:p>
      </dgm:t>
    </dgm:pt>
    <dgm:pt modelId="{24BF42E4-9068-49E7-9C20-C3B70BBB0CBD}">
      <dgm:prSet custT="1"/>
      <dgm:spPr/>
      <dgm:t>
        <a:bodyPr/>
        <a:lstStyle/>
        <a:p>
          <a:r>
            <a:rPr lang="en-US" sz="2200" dirty="0"/>
            <a:t>World Health Organization Cervical Cancer Global Elimination Strategy </a:t>
          </a:r>
        </a:p>
      </dgm:t>
    </dgm:pt>
    <dgm:pt modelId="{F1C57E89-B144-4D40-A60C-D60CDDEB16DC}" type="parTrans" cxnId="{A070FF10-EF94-4784-B8CF-9E58EEEA54EB}">
      <dgm:prSet/>
      <dgm:spPr/>
      <dgm:t>
        <a:bodyPr/>
        <a:lstStyle/>
        <a:p>
          <a:endParaRPr lang="en-US"/>
        </a:p>
      </dgm:t>
    </dgm:pt>
    <dgm:pt modelId="{B6519585-81D4-402A-99EF-F9A8A9DEB6E0}" type="sibTrans" cxnId="{A070FF10-EF94-4784-B8CF-9E58EEEA54EB}">
      <dgm:prSet/>
      <dgm:spPr/>
      <dgm:t>
        <a:bodyPr/>
        <a:lstStyle/>
        <a:p>
          <a:endParaRPr lang="en-US"/>
        </a:p>
      </dgm:t>
    </dgm:pt>
    <dgm:pt modelId="{9C4387DC-5510-4BE4-89E2-F9FF764184A0}">
      <dgm:prSet custT="1"/>
      <dgm:spPr/>
      <dgm:t>
        <a:bodyPr/>
        <a:lstStyle/>
        <a:p>
          <a:r>
            <a:rPr lang="en-US" sz="2200" dirty="0"/>
            <a:t>The African Region Framework for Implementing the WHO-90-70-90 Strategy  </a:t>
          </a:r>
        </a:p>
      </dgm:t>
    </dgm:pt>
    <dgm:pt modelId="{50B8EA53-34B2-461E-8DB9-C3129EECE711}" type="parTrans" cxnId="{0B29EA52-523B-4707-9F6A-8A7BE678E2AF}">
      <dgm:prSet/>
      <dgm:spPr/>
      <dgm:t>
        <a:bodyPr/>
        <a:lstStyle/>
        <a:p>
          <a:endParaRPr lang="en-US"/>
        </a:p>
      </dgm:t>
    </dgm:pt>
    <dgm:pt modelId="{A5BD49EB-F342-49DE-ACBC-C858043215D7}" type="sibTrans" cxnId="{0B29EA52-523B-4707-9F6A-8A7BE678E2AF}">
      <dgm:prSet/>
      <dgm:spPr/>
      <dgm:t>
        <a:bodyPr/>
        <a:lstStyle/>
        <a:p>
          <a:endParaRPr lang="en-US"/>
        </a:p>
      </dgm:t>
    </dgm:pt>
    <dgm:pt modelId="{5B322ED9-FBAF-491A-91B6-59AD27A67854}">
      <dgm:prSet custT="1"/>
      <dgm:spPr/>
      <dgm:t>
        <a:bodyPr/>
        <a:lstStyle/>
        <a:p>
          <a:r>
            <a:rPr lang="en-GB" sz="2200" dirty="0"/>
            <a:t>Objectives &amp; milestones of the Framework </a:t>
          </a:r>
          <a:r>
            <a:rPr lang="en-US" sz="2200" dirty="0"/>
            <a:t> </a:t>
          </a:r>
        </a:p>
      </dgm:t>
    </dgm:pt>
    <dgm:pt modelId="{8A511416-8584-48F5-ABCD-A003BB76C0E5}" type="parTrans" cxnId="{B239D7F9-ED76-4B4C-A547-14730CA7DB56}">
      <dgm:prSet/>
      <dgm:spPr/>
      <dgm:t>
        <a:bodyPr/>
        <a:lstStyle/>
        <a:p>
          <a:endParaRPr lang="en-US"/>
        </a:p>
      </dgm:t>
    </dgm:pt>
    <dgm:pt modelId="{1D70BFBA-8ACC-4143-A9AA-F7C7B30D22DC}" type="sibTrans" cxnId="{B239D7F9-ED76-4B4C-A547-14730CA7DB56}">
      <dgm:prSet/>
      <dgm:spPr/>
      <dgm:t>
        <a:bodyPr/>
        <a:lstStyle/>
        <a:p>
          <a:endParaRPr lang="en-US"/>
        </a:p>
      </dgm:t>
    </dgm:pt>
    <dgm:pt modelId="{F30C8BD5-D102-4B5B-BDE0-4AA4AD327E59}">
      <dgm:prSet custT="1"/>
      <dgm:spPr/>
      <dgm:t>
        <a:bodyPr/>
        <a:lstStyle/>
        <a:p>
          <a:r>
            <a:rPr lang="en-US" sz="2200" dirty="0"/>
            <a:t>Initiation of Routine HPV Immunization in Nigeria – a good first step </a:t>
          </a:r>
        </a:p>
      </dgm:t>
    </dgm:pt>
    <dgm:pt modelId="{D64673C9-7DEB-473C-98A4-333AE9719D57}" type="parTrans" cxnId="{BE0DFCCB-CF5F-4EA6-B9A4-4D2626CA0809}">
      <dgm:prSet/>
      <dgm:spPr/>
      <dgm:t>
        <a:bodyPr/>
        <a:lstStyle/>
        <a:p>
          <a:endParaRPr lang="en-US"/>
        </a:p>
      </dgm:t>
    </dgm:pt>
    <dgm:pt modelId="{A89D6889-1415-4BF8-A473-EE8A8517618B}" type="sibTrans" cxnId="{BE0DFCCB-CF5F-4EA6-B9A4-4D2626CA0809}">
      <dgm:prSet/>
      <dgm:spPr/>
      <dgm:t>
        <a:bodyPr/>
        <a:lstStyle/>
        <a:p>
          <a:endParaRPr lang="en-US"/>
        </a:p>
      </dgm:t>
    </dgm:pt>
    <dgm:pt modelId="{9A4AB4D3-B123-4E7F-A1B3-7E501AFC7156}">
      <dgm:prSet custT="1"/>
      <dgm:spPr/>
      <dgm:t>
        <a:bodyPr/>
        <a:lstStyle/>
        <a:p>
          <a:r>
            <a:rPr lang="en-GB" sz="2200" dirty="0"/>
            <a:t>Defining the Next Steps for CC elimination in Nigeria </a:t>
          </a:r>
          <a:endParaRPr lang="en-US" sz="2200" dirty="0"/>
        </a:p>
      </dgm:t>
    </dgm:pt>
    <dgm:pt modelId="{ED7A4ADF-9A5B-467B-96C5-4F49C1D97176}" type="parTrans" cxnId="{291A0316-307C-44CA-BB6F-3A62C176B064}">
      <dgm:prSet/>
      <dgm:spPr/>
      <dgm:t>
        <a:bodyPr/>
        <a:lstStyle/>
        <a:p>
          <a:endParaRPr lang="en-US"/>
        </a:p>
      </dgm:t>
    </dgm:pt>
    <dgm:pt modelId="{A3F0D92B-A5AB-4BF4-AD54-E3520EC25D0B}" type="sibTrans" cxnId="{291A0316-307C-44CA-BB6F-3A62C176B064}">
      <dgm:prSet/>
      <dgm:spPr/>
      <dgm:t>
        <a:bodyPr/>
        <a:lstStyle/>
        <a:p>
          <a:endParaRPr lang="en-US"/>
        </a:p>
      </dgm:t>
    </dgm:pt>
    <dgm:pt modelId="{77BA47DE-6266-4B3B-92F2-71B6F994DDD8}">
      <dgm:prSet custT="1"/>
      <dgm:spPr/>
      <dgm:t>
        <a:bodyPr/>
        <a:lstStyle/>
        <a:p>
          <a:r>
            <a:rPr lang="en-US" sz="2200" dirty="0"/>
            <a:t>Enhancing Routine HPV Immunization</a:t>
          </a:r>
          <a:endParaRPr lang="en-US" sz="1800" dirty="0"/>
        </a:p>
      </dgm:t>
    </dgm:pt>
    <dgm:pt modelId="{E5C083A8-1A52-4C27-BC20-B1E447DA7C65}" type="parTrans" cxnId="{DD00A2AC-4947-44F0-8D52-9A4171DC58A5}">
      <dgm:prSet/>
      <dgm:spPr/>
      <dgm:t>
        <a:bodyPr/>
        <a:lstStyle/>
        <a:p>
          <a:endParaRPr lang="en-US"/>
        </a:p>
      </dgm:t>
    </dgm:pt>
    <dgm:pt modelId="{348D4D15-4A06-41BD-8425-A3979B375C14}" type="sibTrans" cxnId="{DD00A2AC-4947-44F0-8D52-9A4171DC58A5}">
      <dgm:prSet/>
      <dgm:spPr/>
      <dgm:t>
        <a:bodyPr/>
        <a:lstStyle/>
        <a:p>
          <a:endParaRPr lang="en-US"/>
        </a:p>
      </dgm:t>
    </dgm:pt>
    <dgm:pt modelId="{EDE9CD3F-8899-4C30-9CF1-2EC02A75B4E3}">
      <dgm:prSet custT="1"/>
      <dgm:spPr/>
      <dgm:t>
        <a:bodyPr/>
        <a:lstStyle/>
        <a:p>
          <a:r>
            <a:rPr lang="en-US" sz="2200" dirty="0"/>
            <a:t>Conclusion</a:t>
          </a:r>
        </a:p>
      </dgm:t>
    </dgm:pt>
    <dgm:pt modelId="{56319BC7-BC0E-4BE6-9F4F-E8633C0E873F}" type="parTrans" cxnId="{DED25FFB-3131-4823-8BE4-4A7020820330}">
      <dgm:prSet/>
      <dgm:spPr/>
      <dgm:t>
        <a:bodyPr/>
        <a:lstStyle/>
        <a:p>
          <a:endParaRPr lang="en-US"/>
        </a:p>
      </dgm:t>
    </dgm:pt>
    <dgm:pt modelId="{1C8CF1C3-EC70-40B5-B5B6-1F2A742B7D60}" type="sibTrans" cxnId="{DED25FFB-3131-4823-8BE4-4A7020820330}">
      <dgm:prSet/>
      <dgm:spPr/>
      <dgm:t>
        <a:bodyPr/>
        <a:lstStyle/>
        <a:p>
          <a:endParaRPr lang="en-US"/>
        </a:p>
      </dgm:t>
    </dgm:pt>
    <dgm:pt modelId="{384CED01-8A5A-4DD1-BB17-AAA631D9E707}">
      <dgm:prSet custT="1"/>
      <dgm:spPr/>
      <dgm:t>
        <a:bodyPr/>
        <a:lstStyle/>
        <a:p>
          <a:r>
            <a:rPr lang="en-US" sz="2200" dirty="0"/>
            <a:t>Developing Routine CC Screening and pre-cancer treatment</a:t>
          </a:r>
          <a:endParaRPr lang="en-US" sz="1800" dirty="0"/>
        </a:p>
      </dgm:t>
    </dgm:pt>
    <dgm:pt modelId="{39B6FD3F-CB91-40E5-AD25-463A4349FD25}" type="parTrans" cxnId="{DDBFA9AD-35F0-48BD-9795-9D83BE940A6A}">
      <dgm:prSet/>
      <dgm:spPr/>
      <dgm:t>
        <a:bodyPr/>
        <a:lstStyle/>
        <a:p>
          <a:endParaRPr lang="en-GB"/>
        </a:p>
      </dgm:t>
    </dgm:pt>
    <dgm:pt modelId="{D7D6FD38-EC06-4F85-A3A7-7310BCE24E2C}" type="sibTrans" cxnId="{DDBFA9AD-35F0-48BD-9795-9D83BE940A6A}">
      <dgm:prSet/>
      <dgm:spPr/>
      <dgm:t>
        <a:bodyPr/>
        <a:lstStyle/>
        <a:p>
          <a:endParaRPr lang="en-GB"/>
        </a:p>
      </dgm:t>
    </dgm:pt>
    <dgm:pt modelId="{8107E418-3392-4A59-BB52-3BDE369444BC}">
      <dgm:prSet custT="1"/>
      <dgm:spPr/>
      <dgm:t>
        <a:bodyPr/>
        <a:lstStyle/>
        <a:p>
          <a:r>
            <a:rPr lang="en-US" sz="2200" dirty="0"/>
            <a:t>Scaling up of CC treatment  </a:t>
          </a:r>
          <a:endParaRPr lang="en-US" sz="1800" dirty="0"/>
        </a:p>
      </dgm:t>
    </dgm:pt>
    <dgm:pt modelId="{73109700-C623-444E-9809-97960CE8F89E}" type="parTrans" cxnId="{933B8A77-BFB5-4761-9EEE-8D28B96F56BF}">
      <dgm:prSet/>
      <dgm:spPr/>
      <dgm:t>
        <a:bodyPr/>
        <a:lstStyle/>
        <a:p>
          <a:endParaRPr lang="en-GB"/>
        </a:p>
      </dgm:t>
    </dgm:pt>
    <dgm:pt modelId="{7879CA6D-7EFD-4F04-9220-E948A17BAD14}" type="sibTrans" cxnId="{933B8A77-BFB5-4761-9EEE-8D28B96F56BF}">
      <dgm:prSet/>
      <dgm:spPr/>
      <dgm:t>
        <a:bodyPr/>
        <a:lstStyle/>
        <a:p>
          <a:endParaRPr lang="en-GB"/>
        </a:p>
      </dgm:t>
    </dgm:pt>
    <dgm:pt modelId="{53E131B8-B8D6-402B-A254-9680D4D2042A}" type="pres">
      <dgm:prSet presAssocID="{0CE35C6B-F067-4D23-B14B-6D963A8450EB}" presName="linear" presStyleCnt="0">
        <dgm:presLayoutVars>
          <dgm:dir/>
          <dgm:animLvl val="lvl"/>
          <dgm:resizeHandles val="exact"/>
        </dgm:presLayoutVars>
      </dgm:prSet>
      <dgm:spPr/>
    </dgm:pt>
    <dgm:pt modelId="{44379CB9-512A-4AC6-8632-15ACC5BE43E9}" type="pres">
      <dgm:prSet presAssocID="{3339C024-C974-4FB7-BA0A-DA58602F9C40}" presName="parentLin" presStyleCnt="0"/>
      <dgm:spPr/>
    </dgm:pt>
    <dgm:pt modelId="{D3DDCBB2-9542-42E7-AE93-862DEC7E4247}" type="pres">
      <dgm:prSet presAssocID="{3339C024-C974-4FB7-BA0A-DA58602F9C40}" presName="parentLeftMargin" presStyleLbl="node1" presStyleIdx="0" presStyleCnt="4"/>
      <dgm:spPr/>
    </dgm:pt>
    <dgm:pt modelId="{DE277D16-34E7-4AAF-A96C-79C298C02EF1}" type="pres">
      <dgm:prSet presAssocID="{3339C024-C974-4FB7-BA0A-DA58602F9C40}" presName="parentText" presStyleLbl="node1" presStyleIdx="0" presStyleCnt="4">
        <dgm:presLayoutVars>
          <dgm:chMax val="0"/>
          <dgm:bulletEnabled val="1"/>
        </dgm:presLayoutVars>
      </dgm:prSet>
      <dgm:spPr/>
    </dgm:pt>
    <dgm:pt modelId="{6688BAB8-1A0A-4911-80D4-89BC5A262E4A}" type="pres">
      <dgm:prSet presAssocID="{3339C024-C974-4FB7-BA0A-DA58602F9C40}" presName="negativeSpace" presStyleCnt="0"/>
      <dgm:spPr/>
    </dgm:pt>
    <dgm:pt modelId="{50FED82D-337B-4F9C-9190-9F65D088D7B2}" type="pres">
      <dgm:prSet presAssocID="{3339C024-C974-4FB7-BA0A-DA58602F9C40}" presName="childText" presStyleLbl="conFgAcc1" presStyleIdx="0" presStyleCnt="4">
        <dgm:presLayoutVars>
          <dgm:bulletEnabled val="1"/>
        </dgm:presLayoutVars>
      </dgm:prSet>
      <dgm:spPr/>
    </dgm:pt>
    <dgm:pt modelId="{86034FA2-6F3D-43A1-8B7D-161B6571DDB3}" type="pres">
      <dgm:prSet presAssocID="{5BC173A9-ECE3-45A9-8A6E-0A67BE722891}" presName="spaceBetweenRectangles" presStyleCnt="0"/>
      <dgm:spPr/>
    </dgm:pt>
    <dgm:pt modelId="{5A2EBCC2-440E-4EF3-A10D-E69374365753}" type="pres">
      <dgm:prSet presAssocID="{9C4387DC-5510-4BE4-89E2-F9FF764184A0}" presName="parentLin" presStyleCnt="0"/>
      <dgm:spPr/>
    </dgm:pt>
    <dgm:pt modelId="{340A2D76-E911-4D9A-A551-87B7A99D35D4}" type="pres">
      <dgm:prSet presAssocID="{9C4387DC-5510-4BE4-89E2-F9FF764184A0}" presName="parentLeftMargin" presStyleLbl="node1" presStyleIdx="0" presStyleCnt="4"/>
      <dgm:spPr/>
    </dgm:pt>
    <dgm:pt modelId="{06487470-ABB3-4D51-829D-7318B97E06F8}" type="pres">
      <dgm:prSet presAssocID="{9C4387DC-5510-4BE4-89E2-F9FF764184A0}" presName="parentText" presStyleLbl="node1" presStyleIdx="1" presStyleCnt="4" custScaleX="100847" custScaleY="137846">
        <dgm:presLayoutVars>
          <dgm:chMax val="0"/>
          <dgm:bulletEnabled val="1"/>
        </dgm:presLayoutVars>
      </dgm:prSet>
      <dgm:spPr/>
    </dgm:pt>
    <dgm:pt modelId="{9641AC94-B8B1-4748-B95F-7248EECC0CD8}" type="pres">
      <dgm:prSet presAssocID="{9C4387DC-5510-4BE4-89E2-F9FF764184A0}" presName="negativeSpace" presStyleCnt="0"/>
      <dgm:spPr/>
    </dgm:pt>
    <dgm:pt modelId="{D5DB86D4-5E3E-4E6B-BECD-965415825CEF}" type="pres">
      <dgm:prSet presAssocID="{9C4387DC-5510-4BE4-89E2-F9FF764184A0}" presName="childText" presStyleLbl="conFgAcc1" presStyleIdx="1" presStyleCnt="4">
        <dgm:presLayoutVars>
          <dgm:bulletEnabled val="1"/>
        </dgm:presLayoutVars>
      </dgm:prSet>
      <dgm:spPr/>
    </dgm:pt>
    <dgm:pt modelId="{89286788-1080-4E68-AAF0-A9472D2FCAD4}" type="pres">
      <dgm:prSet presAssocID="{A5BD49EB-F342-49DE-ACBC-C858043215D7}" presName="spaceBetweenRectangles" presStyleCnt="0"/>
      <dgm:spPr/>
    </dgm:pt>
    <dgm:pt modelId="{BDC40353-B75D-4DE5-A64C-C0673DBA1E8F}" type="pres">
      <dgm:prSet presAssocID="{9A4AB4D3-B123-4E7F-A1B3-7E501AFC7156}" presName="parentLin" presStyleCnt="0"/>
      <dgm:spPr/>
    </dgm:pt>
    <dgm:pt modelId="{43E8C84F-7575-4A08-BDA0-80706C5C0DE3}" type="pres">
      <dgm:prSet presAssocID="{9A4AB4D3-B123-4E7F-A1B3-7E501AFC7156}" presName="parentLeftMargin" presStyleLbl="node1" presStyleIdx="1" presStyleCnt="4"/>
      <dgm:spPr/>
    </dgm:pt>
    <dgm:pt modelId="{F3734853-947E-418E-A892-65040343CEB9}" type="pres">
      <dgm:prSet presAssocID="{9A4AB4D3-B123-4E7F-A1B3-7E501AFC7156}" presName="parentText" presStyleLbl="node1" presStyleIdx="2" presStyleCnt="4">
        <dgm:presLayoutVars>
          <dgm:chMax val="0"/>
          <dgm:bulletEnabled val="1"/>
        </dgm:presLayoutVars>
      </dgm:prSet>
      <dgm:spPr/>
    </dgm:pt>
    <dgm:pt modelId="{B1B12676-B630-49DF-8105-8C092B4211C8}" type="pres">
      <dgm:prSet presAssocID="{9A4AB4D3-B123-4E7F-A1B3-7E501AFC7156}" presName="negativeSpace" presStyleCnt="0"/>
      <dgm:spPr/>
    </dgm:pt>
    <dgm:pt modelId="{56376931-AC08-4689-923A-E8907E943E06}" type="pres">
      <dgm:prSet presAssocID="{9A4AB4D3-B123-4E7F-A1B3-7E501AFC7156}" presName="childText" presStyleLbl="conFgAcc1" presStyleIdx="2" presStyleCnt="4">
        <dgm:presLayoutVars>
          <dgm:bulletEnabled val="1"/>
        </dgm:presLayoutVars>
      </dgm:prSet>
      <dgm:spPr/>
    </dgm:pt>
    <dgm:pt modelId="{9C6B0D57-5624-45D7-AF20-D06F2BBE4FC7}" type="pres">
      <dgm:prSet presAssocID="{A3F0D92B-A5AB-4BF4-AD54-E3520EC25D0B}" presName="spaceBetweenRectangles" presStyleCnt="0"/>
      <dgm:spPr/>
    </dgm:pt>
    <dgm:pt modelId="{DC87001B-0E7A-4134-A020-CF024DB44FD6}" type="pres">
      <dgm:prSet presAssocID="{EDE9CD3F-8899-4C30-9CF1-2EC02A75B4E3}" presName="parentLin" presStyleCnt="0"/>
      <dgm:spPr/>
    </dgm:pt>
    <dgm:pt modelId="{2C1F6F0D-BF79-4610-B3A6-7BD8FEA3867C}" type="pres">
      <dgm:prSet presAssocID="{EDE9CD3F-8899-4C30-9CF1-2EC02A75B4E3}" presName="parentLeftMargin" presStyleLbl="node1" presStyleIdx="2" presStyleCnt="4"/>
      <dgm:spPr/>
    </dgm:pt>
    <dgm:pt modelId="{666137AB-3AB4-4046-86D7-F7141F79BA1E}" type="pres">
      <dgm:prSet presAssocID="{EDE9CD3F-8899-4C30-9CF1-2EC02A75B4E3}" presName="parentText" presStyleLbl="node1" presStyleIdx="3" presStyleCnt="4">
        <dgm:presLayoutVars>
          <dgm:chMax val="0"/>
          <dgm:bulletEnabled val="1"/>
        </dgm:presLayoutVars>
      </dgm:prSet>
      <dgm:spPr/>
    </dgm:pt>
    <dgm:pt modelId="{A5C6F645-37AB-4763-919C-CA6C18FFA63A}" type="pres">
      <dgm:prSet presAssocID="{EDE9CD3F-8899-4C30-9CF1-2EC02A75B4E3}" presName="negativeSpace" presStyleCnt="0"/>
      <dgm:spPr/>
    </dgm:pt>
    <dgm:pt modelId="{083A3768-FBA0-47E3-A5E3-7E78D034EA7F}" type="pres">
      <dgm:prSet presAssocID="{EDE9CD3F-8899-4C30-9CF1-2EC02A75B4E3}" presName="childText" presStyleLbl="conFgAcc1" presStyleIdx="3" presStyleCnt="4">
        <dgm:presLayoutVars>
          <dgm:bulletEnabled val="1"/>
        </dgm:presLayoutVars>
      </dgm:prSet>
      <dgm:spPr/>
    </dgm:pt>
  </dgm:ptLst>
  <dgm:cxnLst>
    <dgm:cxn modelId="{A070FF10-EF94-4784-B8CF-9E58EEEA54EB}" srcId="{3339C024-C974-4FB7-BA0A-DA58602F9C40}" destId="{24BF42E4-9068-49E7-9C20-C3B70BBB0CBD}" srcOrd="2" destOrd="0" parTransId="{F1C57E89-B144-4D40-A60C-D60CDDEB16DC}" sibTransId="{B6519585-81D4-402A-99EF-F9A8A9DEB6E0}"/>
    <dgm:cxn modelId="{063CD714-FF37-4A54-9444-9BBAC25E58D8}" type="presOf" srcId="{FD055BA7-A999-4122-B7FB-1FD4BBB0199E}" destId="{50FED82D-337B-4F9C-9190-9F65D088D7B2}" srcOrd="0" destOrd="0" presId="urn:microsoft.com/office/officeart/2005/8/layout/list1"/>
    <dgm:cxn modelId="{291A0316-307C-44CA-BB6F-3A62C176B064}" srcId="{0CE35C6B-F067-4D23-B14B-6D963A8450EB}" destId="{9A4AB4D3-B123-4E7F-A1B3-7E501AFC7156}" srcOrd="2" destOrd="0" parTransId="{ED7A4ADF-9A5B-467B-96C5-4F49C1D97176}" sibTransId="{A3F0D92B-A5AB-4BF4-AD54-E3520EC25D0B}"/>
    <dgm:cxn modelId="{74D74D3F-EE48-4C18-90DE-AB91FF13DF82}" srcId="{3339C024-C974-4FB7-BA0A-DA58602F9C40}" destId="{7D4F687A-8D3C-4029-9EB5-222E43179EFB}" srcOrd="1" destOrd="0" parTransId="{2BC8B085-283B-4240-93C6-C9E9B428F9C3}" sibTransId="{19DAD885-AB8F-4022-8968-6CCB032353C1}"/>
    <dgm:cxn modelId="{1679585F-21D6-4F6E-8A7D-26D9CC0A1815}" type="presOf" srcId="{F30C8BD5-D102-4B5B-BDE0-4AA4AD327E59}" destId="{D5DB86D4-5E3E-4E6B-BECD-965415825CEF}" srcOrd="0" destOrd="1" presId="urn:microsoft.com/office/officeart/2005/8/layout/list1"/>
    <dgm:cxn modelId="{D0244144-1F59-4D32-BCF2-8DF3E56FA6E6}" type="presOf" srcId="{9A4AB4D3-B123-4E7F-A1B3-7E501AFC7156}" destId="{F3734853-947E-418E-A892-65040343CEB9}" srcOrd="1" destOrd="0" presId="urn:microsoft.com/office/officeart/2005/8/layout/list1"/>
    <dgm:cxn modelId="{E0EFB16B-F438-49F3-AE7F-C92F6D02838C}" type="presOf" srcId="{3339C024-C974-4FB7-BA0A-DA58602F9C40}" destId="{DE277D16-34E7-4AAF-A96C-79C298C02EF1}" srcOrd="1" destOrd="0" presId="urn:microsoft.com/office/officeart/2005/8/layout/list1"/>
    <dgm:cxn modelId="{B198544D-140D-456A-837D-DC2C7DA7288F}" type="presOf" srcId="{7D4F687A-8D3C-4029-9EB5-222E43179EFB}" destId="{50FED82D-337B-4F9C-9190-9F65D088D7B2}" srcOrd="0" destOrd="1" presId="urn:microsoft.com/office/officeart/2005/8/layout/list1"/>
    <dgm:cxn modelId="{0B29EA52-523B-4707-9F6A-8A7BE678E2AF}" srcId="{0CE35C6B-F067-4D23-B14B-6D963A8450EB}" destId="{9C4387DC-5510-4BE4-89E2-F9FF764184A0}" srcOrd="1" destOrd="0" parTransId="{50B8EA53-34B2-461E-8DB9-C3129EECE711}" sibTransId="{A5BD49EB-F342-49DE-ACBC-C858043215D7}"/>
    <dgm:cxn modelId="{933B8A77-BFB5-4761-9EEE-8D28B96F56BF}" srcId="{9A4AB4D3-B123-4E7F-A1B3-7E501AFC7156}" destId="{8107E418-3392-4A59-BB52-3BDE369444BC}" srcOrd="2" destOrd="0" parTransId="{73109700-C623-444E-9809-97960CE8F89E}" sibTransId="{7879CA6D-7EFD-4F04-9220-E948A17BAD14}"/>
    <dgm:cxn modelId="{D6D09977-9EFF-4B4D-AB3A-75E16211F721}" type="presOf" srcId="{8107E418-3392-4A59-BB52-3BDE369444BC}" destId="{56376931-AC08-4689-923A-E8907E943E06}" srcOrd="0" destOrd="2" presId="urn:microsoft.com/office/officeart/2005/8/layout/list1"/>
    <dgm:cxn modelId="{980FDC7A-07C7-41A3-9E12-F2B23C081EF1}" srcId="{3339C024-C974-4FB7-BA0A-DA58602F9C40}" destId="{FD055BA7-A999-4122-B7FB-1FD4BBB0199E}" srcOrd="0" destOrd="0" parTransId="{1EA436ED-C681-482A-9C20-86F5BE3E9F80}" sibTransId="{6CE78E23-5BCB-4813-B521-BB83C02458DD}"/>
    <dgm:cxn modelId="{93D2927E-5E05-4A36-B0DD-DB1525F9A6DC}" type="presOf" srcId="{3339C024-C974-4FB7-BA0A-DA58602F9C40}" destId="{D3DDCBB2-9542-42E7-AE93-862DEC7E4247}" srcOrd="0" destOrd="0" presId="urn:microsoft.com/office/officeart/2005/8/layout/list1"/>
    <dgm:cxn modelId="{08E3159F-CCE5-4116-B91C-95F3CB734FBD}" type="presOf" srcId="{24BF42E4-9068-49E7-9C20-C3B70BBB0CBD}" destId="{50FED82D-337B-4F9C-9190-9F65D088D7B2}" srcOrd="0" destOrd="2" presId="urn:microsoft.com/office/officeart/2005/8/layout/list1"/>
    <dgm:cxn modelId="{19BDFDA4-6858-4203-9A94-A7E863276BE6}" type="presOf" srcId="{77BA47DE-6266-4B3B-92F2-71B6F994DDD8}" destId="{56376931-AC08-4689-923A-E8907E943E06}" srcOrd="0" destOrd="0" presId="urn:microsoft.com/office/officeart/2005/8/layout/list1"/>
    <dgm:cxn modelId="{73F3DEAA-F298-4C95-8F49-B8F56FAF5C39}" type="presOf" srcId="{9C4387DC-5510-4BE4-89E2-F9FF764184A0}" destId="{340A2D76-E911-4D9A-A551-87B7A99D35D4}" srcOrd="0" destOrd="0" presId="urn:microsoft.com/office/officeart/2005/8/layout/list1"/>
    <dgm:cxn modelId="{DD00A2AC-4947-44F0-8D52-9A4171DC58A5}" srcId="{9A4AB4D3-B123-4E7F-A1B3-7E501AFC7156}" destId="{77BA47DE-6266-4B3B-92F2-71B6F994DDD8}" srcOrd="0" destOrd="0" parTransId="{E5C083A8-1A52-4C27-BC20-B1E447DA7C65}" sibTransId="{348D4D15-4A06-41BD-8425-A3979B375C14}"/>
    <dgm:cxn modelId="{DDBFA9AD-35F0-48BD-9795-9D83BE940A6A}" srcId="{9A4AB4D3-B123-4E7F-A1B3-7E501AFC7156}" destId="{384CED01-8A5A-4DD1-BB17-AAA631D9E707}" srcOrd="1" destOrd="0" parTransId="{39B6FD3F-CB91-40E5-AD25-463A4349FD25}" sibTransId="{D7D6FD38-EC06-4F85-A3A7-7310BCE24E2C}"/>
    <dgm:cxn modelId="{2EBF5DAE-AC82-4DDC-8259-6AE0F8A63B27}" type="presOf" srcId="{9A4AB4D3-B123-4E7F-A1B3-7E501AFC7156}" destId="{43E8C84F-7575-4A08-BDA0-80706C5C0DE3}" srcOrd="0" destOrd="0" presId="urn:microsoft.com/office/officeart/2005/8/layout/list1"/>
    <dgm:cxn modelId="{A5142BB0-7E81-4C8C-A45A-732233B9844F}" type="presOf" srcId="{EDE9CD3F-8899-4C30-9CF1-2EC02A75B4E3}" destId="{2C1F6F0D-BF79-4610-B3A6-7BD8FEA3867C}" srcOrd="0" destOrd="0" presId="urn:microsoft.com/office/officeart/2005/8/layout/list1"/>
    <dgm:cxn modelId="{EBA2D3B7-9633-42DE-8023-639B5EBC4AC8}" type="presOf" srcId="{9C4387DC-5510-4BE4-89E2-F9FF764184A0}" destId="{06487470-ABB3-4D51-829D-7318B97E06F8}" srcOrd="1" destOrd="0" presId="urn:microsoft.com/office/officeart/2005/8/layout/list1"/>
    <dgm:cxn modelId="{BE0DFCCB-CF5F-4EA6-B9A4-4D2626CA0809}" srcId="{9C4387DC-5510-4BE4-89E2-F9FF764184A0}" destId="{F30C8BD5-D102-4B5B-BDE0-4AA4AD327E59}" srcOrd="1" destOrd="0" parTransId="{D64673C9-7DEB-473C-98A4-333AE9719D57}" sibTransId="{A89D6889-1415-4BF8-A473-EE8A8517618B}"/>
    <dgm:cxn modelId="{3F6275D3-3386-40B4-A168-399BC90C3F9B}" type="presOf" srcId="{5B322ED9-FBAF-491A-91B6-59AD27A67854}" destId="{D5DB86D4-5E3E-4E6B-BECD-965415825CEF}" srcOrd="0" destOrd="0" presId="urn:microsoft.com/office/officeart/2005/8/layout/list1"/>
    <dgm:cxn modelId="{8D6A41DB-0DEE-4F2D-957F-479FFF50A918}" type="presOf" srcId="{384CED01-8A5A-4DD1-BB17-AAA631D9E707}" destId="{56376931-AC08-4689-923A-E8907E943E06}" srcOrd="0" destOrd="1" presId="urn:microsoft.com/office/officeart/2005/8/layout/list1"/>
    <dgm:cxn modelId="{5B384CEE-0255-4D23-8893-3F6D92D591FD}" srcId="{0CE35C6B-F067-4D23-B14B-6D963A8450EB}" destId="{3339C024-C974-4FB7-BA0A-DA58602F9C40}" srcOrd="0" destOrd="0" parTransId="{D7FEEC33-CED5-4370-ACE6-7B763C15F246}" sibTransId="{5BC173A9-ECE3-45A9-8A6E-0A67BE722891}"/>
    <dgm:cxn modelId="{8DEECFEE-DC6E-4DDF-8F3C-CCBF80C58936}" type="presOf" srcId="{0CE35C6B-F067-4D23-B14B-6D963A8450EB}" destId="{53E131B8-B8D6-402B-A254-9680D4D2042A}" srcOrd="0" destOrd="0" presId="urn:microsoft.com/office/officeart/2005/8/layout/list1"/>
    <dgm:cxn modelId="{8078C8F0-2902-4903-AC63-EC79A0B95065}" type="presOf" srcId="{EDE9CD3F-8899-4C30-9CF1-2EC02A75B4E3}" destId="{666137AB-3AB4-4046-86D7-F7141F79BA1E}" srcOrd="1" destOrd="0" presId="urn:microsoft.com/office/officeart/2005/8/layout/list1"/>
    <dgm:cxn modelId="{B239D7F9-ED76-4B4C-A547-14730CA7DB56}" srcId="{9C4387DC-5510-4BE4-89E2-F9FF764184A0}" destId="{5B322ED9-FBAF-491A-91B6-59AD27A67854}" srcOrd="0" destOrd="0" parTransId="{8A511416-8584-48F5-ABCD-A003BB76C0E5}" sibTransId="{1D70BFBA-8ACC-4143-A9AA-F7C7B30D22DC}"/>
    <dgm:cxn modelId="{DED25FFB-3131-4823-8BE4-4A7020820330}" srcId="{0CE35C6B-F067-4D23-B14B-6D963A8450EB}" destId="{EDE9CD3F-8899-4C30-9CF1-2EC02A75B4E3}" srcOrd="3" destOrd="0" parTransId="{56319BC7-BC0E-4BE6-9F4F-E8633C0E873F}" sibTransId="{1C8CF1C3-EC70-40B5-B5B6-1F2A742B7D60}"/>
    <dgm:cxn modelId="{2FF776BE-420E-4B6A-970C-13716254F6F8}" type="presParOf" srcId="{53E131B8-B8D6-402B-A254-9680D4D2042A}" destId="{44379CB9-512A-4AC6-8632-15ACC5BE43E9}" srcOrd="0" destOrd="0" presId="urn:microsoft.com/office/officeart/2005/8/layout/list1"/>
    <dgm:cxn modelId="{9476749C-78DD-4A5F-8665-B63274EE405D}" type="presParOf" srcId="{44379CB9-512A-4AC6-8632-15ACC5BE43E9}" destId="{D3DDCBB2-9542-42E7-AE93-862DEC7E4247}" srcOrd="0" destOrd="0" presId="urn:microsoft.com/office/officeart/2005/8/layout/list1"/>
    <dgm:cxn modelId="{1EADE0C4-D5A9-41E9-8EBB-EB756E591698}" type="presParOf" srcId="{44379CB9-512A-4AC6-8632-15ACC5BE43E9}" destId="{DE277D16-34E7-4AAF-A96C-79C298C02EF1}" srcOrd="1" destOrd="0" presId="urn:microsoft.com/office/officeart/2005/8/layout/list1"/>
    <dgm:cxn modelId="{2C53B6F6-DE3A-48B3-AE1C-63EDFE0593A0}" type="presParOf" srcId="{53E131B8-B8D6-402B-A254-9680D4D2042A}" destId="{6688BAB8-1A0A-4911-80D4-89BC5A262E4A}" srcOrd="1" destOrd="0" presId="urn:microsoft.com/office/officeart/2005/8/layout/list1"/>
    <dgm:cxn modelId="{BC8481B5-0B85-462B-8E0A-A704E9714607}" type="presParOf" srcId="{53E131B8-B8D6-402B-A254-9680D4D2042A}" destId="{50FED82D-337B-4F9C-9190-9F65D088D7B2}" srcOrd="2" destOrd="0" presId="urn:microsoft.com/office/officeart/2005/8/layout/list1"/>
    <dgm:cxn modelId="{7D454989-DAAC-4E37-A8B7-AC2E58AFB5F4}" type="presParOf" srcId="{53E131B8-B8D6-402B-A254-9680D4D2042A}" destId="{86034FA2-6F3D-43A1-8B7D-161B6571DDB3}" srcOrd="3" destOrd="0" presId="urn:microsoft.com/office/officeart/2005/8/layout/list1"/>
    <dgm:cxn modelId="{C4B0F776-927C-47FD-870C-670EF4DEBC10}" type="presParOf" srcId="{53E131B8-B8D6-402B-A254-9680D4D2042A}" destId="{5A2EBCC2-440E-4EF3-A10D-E69374365753}" srcOrd="4" destOrd="0" presId="urn:microsoft.com/office/officeart/2005/8/layout/list1"/>
    <dgm:cxn modelId="{E43C5914-BE46-4671-BBBB-133887F05B22}" type="presParOf" srcId="{5A2EBCC2-440E-4EF3-A10D-E69374365753}" destId="{340A2D76-E911-4D9A-A551-87B7A99D35D4}" srcOrd="0" destOrd="0" presId="urn:microsoft.com/office/officeart/2005/8/layout/list1"/>
    <dgm:cxn modelId="{79F28150-D9AB-4481-8F49-73986B9784F6}" type="presParOf" srcId="{5A2EBCC2-440E-4EF3-A10D-E69374365753}" destId="{06487470-ABB3-4D51-829D-7318B97E06F8}" srcOrd="1" destOrd="0" presId="urn:microsoft.com/office/officeart/2005/8/layout/list1"/>
    <dgm:cxn modelId="{B608B99B-4825-4409-8BA5-5BCD6DC1A921}" type="presParOf" srcId="{53E131B8-B8D6-402B-A254-9680D4D2042A}" destId="{9641AC94-B8B1-4748-B95F-7248EECC0CD8}" srcOrd="5" destOrd="0" presId="urn:microsoft.com/office/officeart/2005/8/layout/list1"/>
    <dgm:cxn modelId="{B636B304-E1F8-4344-ACE8-04D16EDDACF3}" type="presParOf" srcId="{53E131B8-B8D6-402B-A254-9680D4D2042A}" destId="{D5DB86D4-5E3E-4E6B-BECD-965415825CEF}" srcOrd="6" destOrd="0" presId="urn:microsoft.com/office/officeart/2005/8/layout/list1"/>
    <dgm:cxn modelId="{C8243212-C937-4534-B234-38AB087EEA69}" type="presParOf" srcId="{53E131B8-B8D6-402B-A254-9680D4D2042A}" destId="{89286788-1080-4E68-AAF0-A9472D2FCAD4}" srcOrd="7" destOrd="0" presId="urn:microsoft.com/office/officeart/2005/8/layout/list1"/>
    <dgm:cxn modelId="{7174F54B-FDBA-417B-A135-13713042DE56}" type="presParOf" srcId="{53E131B8-B8D6-402B-A254-9680D4D2042A}" destId="{BDC40353-B75D-4DE5-A64C-C0673DBA1E8F}" srcOrd="8" destOrd="0" presId="urn:microsoft.com/office/officeart/2005/8/layout/list1"/>
    <dgm:cxn modelId="{F2451040-7728-472B-BF45-15049F560B0F}" type="presParOf" srcId="{BDC40353-B75D-4DE5-A64C-C0673DBA1E8F}" destId="{43E8C84F-7575-4A08-BDA0-80706C5C0DE3}" srcOrd="0" destOrd="0" presId="urn:microsoft.com/office/officeart/2005/8/layout/list1"/>
    <dgm:cxn modelId="{77FB95D0-B4A9-456C-B06C-8B7B3B01A699}" type="presParOf" srcId="{BDC40353-B75D-4DE5-A64C-C0673DBA1E8F}" destId="{F3734853-947E-418E-A892-65040343CEB9}" srcOrd="1" destOrd="0" presId="urn:microsoft.com/office/officeart/2005/8/layout/list1"/>
    <dgm:cxn modelId="{816FC8AD-04E9-447B-A76F-5062F61ACB10}" type="presParOf" srcId="{53E131B8-B8D6-402B-A254-9680D4D2042A}" destId="{B1B12676-B630-49DF-8105-8C092B4211C8}" srcOrd="9" destOrd="0" presId="urn:microsoft.com/office/officeart/2005/8/layout/list1"/>
    <dgm:cxn modelId="{48ABB9BA-E042-4755-A3E7-277F426FE573}" type="presParOf" srcId="{53E131B8-B8D6-402B-A254-9680D4D2042A}" destId="{56376931-AC08-4689-923A-E8907E943E06}" srcOrd="10" destOrd="0" presId="urn:microsoft.com/office/officeart/2005/8/layout/list1"/>
    <dgm:cxn modelId="{7E2E5C82-FA93-4F6A-AF0D-AE923B32A263}" type="presParOf" srcId="{53E131B8-B8D6-402B-A254-9680D4D2042A}" destId="{9C6B0D57-5624-45D7-AF20-D06F2BBE4FC7}" srcOrd="11" destOrd="0" presId="urn:microsoft.com/office/officeart/2005/8/layout/list1"/>
    <dgm:cxn modelId="{2408CA1A-E608-4437-A5A3-E1D3A674A6FB}" type="presParOf" srcId="{53E131B8-B8D6-402B-A254-9680D4D2042A}" destId="{DC87001B-0E7A-4134-A020-CF024DB44FD6}" srcOrd="12" destOrd="0" presId="urn:microsoft.com/office/officeart/2005/8/layout/list1"/>
    <dgm:cxn modelId="{3398AE58-372F-466F-BB9A-3F48436A92B5}" type="presParOf" srcId="{DC87001B-0E7A-4134-A020-CF024DB44FD6}" destId="{2C1F6F0D-BF79-4610-B3A6-7BD8FEA3867C}" srcOrd="0" destOrd="0" presId="urn:microsoft.com/office/officeart/2005/8/layout/list1"/>
    <dgm:cxn modelId="{35C2F4C8-7DD9-4CD4-8FDE-50ACB1C2231B}" type="presParOf" srcId="{DC87001B-0E7A-4134-A020-CF024DB44FD6}" destId="{666137AB-3AB4-4046-86D7-F7141F79BA1E}" srcOrd="1" destOrd="0" presId="urn:microsoft.com/office/officeart/2005/8/layout/list1"/>
    <dgm:cxn modelId="{1831D5E1-F76D-4A20-B7D0-96F242592A26}" type="presParOf" srcId="{53E131B8-B8D6-402B-A254-9680D4D2042A}" destId="{A5C6F645-37AB-4763-919C-CA6C18FFA63A}" srcOrd="13" destOrd="0" presId="urn:microsoft.com/office/officeart/2005/8/layout/list1"/>
    <dgm:cxn modelId="{D017B0A7-9359-4E53-B0D7-84CF83DCAFD5}" type="presParOf" srcId="{53E131B8-B8D6-402B-A254-9680D4D2042A}" destId="{083A3768-FBA0-47E3-A5E3-7E78D034EA7F}"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920BA5-8D26-4696-849F-3E82A547013E}"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GB"/>
        </a:p>
      </dgm:t>
    </dgm:pt>
    <dgm:pt modelId="{A82D449D-6FA0-4B5A-816D-195A2CBE3A95}">
      <dgm:prSet/>
      <dgm:spPr/>
      <dgm:t>
        <a:bodyPr/>
        <a:lstStyle/>
        <a:p>
          <a:r>
            <a:rPr lang="en-US" b="1"/>
            <a:t>About Prof Okoronkwo Kesandu OGAN </a:t>
          </a:r>
          <a:br>
            <a:rPr lang="en-US"/>
          </a:br>
          <a:r>
            <a:rPr lang="en-US" i="1"/>
            <a:t>(6th Jan, 1919 – 24th Aug. 1980) </a:t>
          </a:r>
          <a:endParaRPr lang="en-001"/>
        </a:p>
      </dgm:t>
    </dgm:pt>
    <dgm:pt modelId="{5A4CED45-6A42-4AFD-BC11-0C1C1E94D46E}" type="parTrans" cxnId="{6846B13C-48C9-4A63-8D65-2CC44ABC627F}">
      <dgm:prSet/>
      <dgm:spPr/>
      <dgm:t>
        <a:bodyPr/>
        <a:lstStyle/>
        <a:p>
          <a:endParaRPr lang="en-GB"/>
        </a:p>
      </dgm:t>
    </dgm:pt>
    <dgm:pt modelId="{6CF4177F-C1A5-40F6-B8F3-AF94B1974D36}" type="sibTrans" cxnId="{6846B13C-48C9-4A63-8D65-2CC44ABC627F}">
      <dgm:prSet/>
      <dgm:spPr/>
      <dgm:t>
        <a:bodyPr/>
        <a:lstStyle/>
        <a:p>
          <a:endParaRPr lang="en-GB"/>
        </a:p>
      </dgm:t>
    </dgm:pt>
    <dgm:pt modelId="{4F2BD34F-FD63-4CFD-AF1E-A56B9E9AF61B}" type="pres">
      <dgm:prSet presAssocID="{EE920BA5-8D26-4696-849F-3E82A547013E}" presName="Name0" presStyleCnt="0">
        <dgm:presLayoutVars>
          <dgm:dir/>
          <dgm:resizeHandles val="exact"/>
        </dgm:presLayoutVars>
      </dgm:prSet>
      <dgm:spPr/>
    </dgm:pt>
    <dgm:pt modelId="{A3E6611A-75DE-4695-BE67-A2682E88913A}" type="pres">
      <dgm:prSet presAssocID="{A82D449D-6FA0-4B5A-816D-195A2CBE3A95}" presName="node" presStyleLbl="node1" presStyleIdx="0" presStyleCnt="1">
        <dgm:presLayoutVars>
          <dgm:bulletEnabled val="1"/>
        </dgm:presLayoutVars>
      </dgm:prSet>
      <dgm:spPr/>
    </dgm:pt>
  </dgm:ptLst>
  <dgm:cxnLst>
    <dgm:cxn modelId="{6846B13C-48C9-4A63-8D65-2CC44ABC627F}" srcId="{EE920BA5-8D26-4696-849F-3E82A547013E}" destId="{A82D449D-6FA0-4B5A-816D-195A2CBE3A95}" srcOrd="0" destOrd="0" parTransId="{5A4CED45-6A42-4AFD-BC11-0C1C1E94D46E}" sibTransId="{6CF4177F-C1A5-40F6-B8F3-AF94B1974D36}"/>
    <dgm:cxn modelId="{01786086-1DFD-474D-942E-379BDDF5323C}" type="presOf" srcId="{A82D449D-6FA0-4B5A-816D-195A2CBE3A95}" destId="{A3E6611A-75DE-4695-BE67-A2682E88913A}" srcOrd="0" destOrd="0" presId="urn:microsoft.com/office/officeart/2005/8/layout/process1"/>
    <dgm:cxn modelId="{75EF0D94-8C71-4341-A449-07B77DED5829}" type="presOf" srcId="{EE920BA5-8D26-4696-849F-3E82A547013E}" destId="{4F2BD34F-FD63-4CFD-AF1E-A56B9E9AF61B}" srcOrd="0" destOrd="0" presId="urn:microsoft.com/office/officeart/2005/8/layout/process1"/>
    <dgm:cxn modelId="{BA79E017-D300-4C6C-8145-05549B4AFF18}" type="presParOf" srcId="{4F2BD34F-FD63-4CFD-AF1E-A56B9E9AF61B}" destId="{A3E6611A-75DE-4695-BE67-A2682E88913A}"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527692-9E67-40DF-A715-F03E63652887}"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5EC0B19F-B7DE-4E88-918E-6A744BE896EE}">
      <dgm:prSet/>
      <dgm:spPr/>
      <dgm:t>
        <a:bodyPr/>
        <a:lstStyle/>
        <a:p>
          <a:r>
            <a:rPr lang="en-GB" b="1" dirty="0"/>
            <a:t>UNTH Labour Ward Named after Prof OK OGAN</a:t>
          </a:r>
          <a:endParaRPr lang="en-001" dirty="0"/>
        </a:p>
      </dgm:t>
    </dgm:pt>
    <dgm:pt modelId="{B652348A-326D-46AC-AC98-9429E1C043AB}" type="parTrans" cxnId="{FFEB5674-7F73-4C3A-A560-3168A10C346F}">
      <dgm:prSet/>
      <dgm:spPr/>
      <dgm:t>
        <a:bodyPr/>
        <a:lstStyle/>
        <a:p>
          <a:endParaRPr lang="en-GB"/>
        </a:p>
      </dgm:t>
    </dgm:pt>
    <dgm:pt modelId="{2BE339AF-C072-42D8-8B61-AE87339D0C6D}" type="sibTrans" cxnId="{FFEB5674-7F73-4C3A-A560-3168A10C346F}">
      <dgm:prSet/>
      <dgm:spPr/>
      <dgm:t>
        <a:bodyPr/>
        <a:lstStyle/>
        <a:p>
          <a:endParaRPr lang="en-GB"/>
        </a:p>
      </dgm:t>
    </dgm:pt>
    <dgm:pt modelId="{B0E15471-6E67-4960-8157-D2A8B4B30D45}" type="pres">
      <dgm:prSet presAssocID="{68527692-9E67-40DF-A715-F03E63652887}" presName="cycle" presStyleCnt="0">
        <dgm:presLayoutVars>
          <dgm:dir/>
          <dgm:resizeHandles val="exact"/>
        </dgm:presLayoutVars>
      </dgm:prSet>
      <dgm:spPr/>
    </dgm:pt>
    <dgm:pt modelId="{31036837-DB06-4931-AB5D-FCEF55A8F6C3}" type="pres">
      <dgm:prSet presAssocID="{5EC0B19F-B7DE-4E88-918E-6A744BE896EE}" presName="node" presStyleLbl="node1" presStyleIdx="0" presStyleCnt="1">
        <dgm:presLayoutVars>
          <dgm:bulletEnabled val="1"/>
        </dgm:presLayoutVars>
      </dgm:prSet>
      <dgm:spPr/>
    </dgm:pt>
  </dgm:ptLst>
  <dgm:cxnLst>
    <dgm:cxn modelId="{27EA6C1F-D551-451C-8882-FAA66677BC6A}" type="presOf" srcId="{5EC0B19F-B7DE-4E88-918E-6A744BE896EE}" destId="{31036837-DB06-4931-AB5D-FCEF55A8F6C3}" srcOrd="0" destOrd="0" presId="urn:microsoft.com/office/officeart/2005/8/layout/cycle2"/>
    <dgm:cxn modelId="{FFEB5674-7F73-4C3A-A560-3168A10C346F}" srcId="{68527692-9E67-40DF-A715-F03E63652887}" destId="{5EC0B19F-B7DE-4E88-918E-6A744BE896EE}" srcOrd="0" destOrd="0" parTransId="{B652348A-326D-46AC-AC98-9429E1C043AB}" sibTransId="{2BE339AF-C072-42D8-8B61-AE87339D0C6D}"/>
    <dgm:cxn modelId="{63FDE5EE-1FF5-4861-A3E3-2DD7529D5454}" type="presOf" srcId="{68527692-9E67-40DF-A715-F03E63652887}" destId="{B0E15471-6E67-4960-8157-D2A8B4B30D45}" srcOrd="0" destOrd="0" presId="urn:microsoft.com/office/officeart/2005/8/layout/cycle2"/>
    <dgm:cxn modelId="{3F3559F1-3F43-4985-AC72-09AD4BC2DD86}" type="presParOf" srcId="{B0E15471-6E67-4960-8157-D2A8B4B30D45}" destId="{31036837-DB06-4931-AB5D-FCEF55A8F6C3}"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2F72B9-8B42-4514-A921-20206761EE4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C6FB7B56-D4E2-457F-89CB-0627AB611266}">
      <dgm:prSet/>
      <dgm:spPr/>
      <dgm:t>
        <a:bodyPr/>
        <a:lstStyle/>
        <a:p>
          <a:r>
            <a:rPr lang="en-GB"/>
            <a:t>Prof. O.K Ogan was: </a:t>
          </a:r>
          <a:endParaRPr lang="en-001"/>
        </a:p>
      </dgm:t>
    </dgm:pt>
    <dgm:pt modelId="{6508C23B-3346-411C-B753-4E025FE5F189}" type="parTrans" cxnId="{4FA3385B-38A4-4762-B007-687F33ABDBBF}">
      <dgm:prSet/>
      <dgm:spPr/>
      <dgm:t>
        <a:bodyPr/>
        <a:lstStyle/>
        <a:p>
          <a:endParaRPr lang="en-GB"/>
        </a:p>
      </dgm:t>
    </dgm:pt>
    <dgm:pt modelId="{27B14A45-3F5E-4EBF-A862-94C1D007F425}" type="sibTrans" cxnId="{4FA3385B-38A4-4762-B007-687F33ABDBBF}">
      <dgm:prSet/>
      <dgm:spPr/>
      <dgm:t>
        <a:bodyPr/>
        <a:lstStyle/>
        <a:p>
          <a:endParaRPr lang="en-GB"/>
        </a:p>
      </dgm:t>
    </dgm:pt>
    <dgm:pt modelId="{241C65A1-3EC6-4010-8F09-F35E395F4797}" type="pres">
      <dgm:prSet presAssocID="{F82F72B9-8B42-4514-A921-20206761EE44}" presName="linear" presStyleCnt="0">
        <dgm:presLayoutVars>
          <dgm:animLvl val="lvl"/>
          <dgm:resizeHandles val="exact"/>
        </dgm:presLayoutVars>
      </dgm:prSet>
      <dgm:spPr/>
    </dgm:pt>
    <dgm:pt modelId="{1555C5CC-1090-44F9-ACD1-4CA1B76B45CA}" type="pres">
      <dgm:prSet presAssocID="{C6FB7B56-D4E2-457F-89CB-0627AB611266}" presName="parentText" presStyleLbl="node1" presStyleIdx="0" presStyleCnt="1">
        <dgm:presLayoutVars>
          <dgm:chMax val="0"/>
          <dgm:bulletEnabled val="1"/>
        </dgm:presLayoutVars>
      </dgm:prSet>
      <dgm:spPr/>
    </dgm:pt>
  </dgm:ptLst>
  <dgm:cxnLst>
    <dgm:cxn modelId="{D17DF905-2A17-4B6B-8DAD-FF890AA716BD}" type="presOf" srcId="{C6FB7B56-D4E2-457F-89CB-0627AB611266}" destId="{1555C5CC-1090-44F9-ACD1-4CA1B76B45CA}" srcOrd="0" destOrd="0" presId="urn:microsoft.com/office/officeart/2005/8/layout/vList2"/>
    <dgm:cxn modelId="{4FA3385B-38A4-4762-B007-687F33ABDBBF}" srcId="{F82F72B9-8B42-4514-A921-20206761EE44}" destId="{C6FB7B56-D4E2-457F-89CB-0627AB611266}" srcOrd="0" destOrd="0" parTransId="{6508C23B-3346-411C-B753-4E025FE5F189}" sibTransId="{27B14A45-3F5E-4EBF-A862-94C1D007F425}"/>
    <dgm:cxn modelId="{47508CED-9C79-41F6-A045-BE3A5AD909F4}" type="presOf" srcId="{F82F72B9-8B42-4514-A921-20206761EE44}" destId="{241C65A1-3EC6-4010-8F09-F35E395F4797}" srcOrd="0" destOrd="0" presId="urn:microsoft.com/office/officeart/2005/8/layout/vList2"/>
    <dgm:cxn modelId="{AE6CC4D0-C21B-4025-9238-876BA4BB1D26}" type="presParOf" srcId="{241C65A1-3EC6-4010-8F09-F35E395F4797}" destId="{1555C5CC-1090-44F9-ACD1-4CA1B76B45C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FD505C7-CAAC-43FE-8CDC-3ADC857F71D8}"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n-GB"/>
        </a:p>
      </dgm:t>
    </dgm:pt>
    <dgm:pt modelId="{15BA15CA-437D-42E3-8118-586C7A7C4135}">
      <dgm:prSet/>
      <dgm:spPr/>
      <dgm:t>
        <a:bodyPr/>
        <a:lstStyle/>
        <a:p>
          <a:r>
            <a:rPr lang="en-GB" b="1"/>
            <a:t>Introduction</a:t>
          </a:r>
          <a:r>
            <a:rPr lang="en-GB"/>
            <a:t> </a:t>
          </a:r>
          <a:endParaRPr lang="en-001"/>
        </a:p>
      </dgm:t>
    </dgm:pt>
    <dgm:pt modelId="{D6B2D3E4-B941-461E-863C-B4C22FC0775C}" type="parTrans" cxnId="{1341DAF6-0090-48DD-8110-AB789B2F07CD}">
      <dgm:prSet/>
      <dgm:spPr/>
      <dgm:t>
        <a:bodyPr/>
        <a:lstStyle/>
        <a:p>
          <a:endParaRPr lang="en-GB"/>
        </a:p>
      </dgm:t>
    </dgm:pt>
    <dgm:pt modelId="{8FBEA307-F3F5-404D-9167-6F72BA24B821}" type="sibTrans" cxnId="{1341DAF6-0090-48DD-8110-AB789B2F07CD}">
      <dgm:prSet/>
      <dgm:spPr/>
      <dgm:t>
        <a:bodyPr/>
        <a:lstStyle/>
        <a:p>
          <a:endParaRPr lang="en-GB"/>
        </a:p>
      </dgm:t>
    </dgm:pt>
    <dgm:pt modelId="{173E8398-F0C4-449B-8BFF-1C3AB9FE0069}" type="pres">
      <dgm:prSet presAssocID="{0FD505C7-CAAC-43FE-8CDC-3ADC857F71D8}" presName="Name0" presStyleCnt="0">
        <dgm:presLayoutVars>
          <dgm:chMax val="7"/>
          <dgm:dir/>
          <dgm:animLvl val="lvl"/>
          <dgm:resizeHandles val="exact"/>
        </dgm:presLayoutVars>
      </dgm:prSet>
      <dgm:spPr/>
    </dgm:pt>
    <dgm:pt modelId="{FFE7A7D4-86BD-4945-8DA5-D828BF006F4A}" type="pres">
      <dgm:prSet presAssocID="{15BA15CA-437D-42E3-8118-586C7A7C4135}" presName="circle1" presStyleLbl="node1" presStyleIdx="0" presStyleCnt="1"/>
      <dgm:spPr/>
    </dgm:pt>
    <dgm:pt modelId="{3645B36A-812A-4B8D-A9B7-58E07930B240}" type="pres">
      <dgm:prSet presAssocID="{15BA15CA-437D-42E3-8118-586C7A7C4135}" presName="space" presStyleCnt="0"/>
      <dgm:spPr/>
    </dgm:pt>
    <dgm:pt modelId="{31D6E27F-6BD1-4383-A12C-7215DC63F300}" type="pres">
      <dgm:prSet presAssocID="{15BA15CA-437D-42E3-8118-586C7A7C4135}" presName="rect1" presStyleLbl="alignAcc1" presStyleIdx="0" presStyleCnt="1"/>
      <dgm:spPr/>
    </dgm:pt>
    <dgm:pt modelId="{5EDC1DD6-3D7A-4FC0-B242-065D8AD4385F}" type="pres">
      <dgm:prSet presAssocID="{15BA15CA-437D-42E3-8118-586C7A7C4135}" presName="rect1ParTxNoCh" presStyleLbl="alignAcc1" presStyleIdx="0" presStyleCnt="1">
        <dgm:presLayoutVars>
          <dgm:chMax val="1"/>
          <dgm:bulletEnabled val="1"/>
        </dgm:presLayoutVars>
      </dgm:prSet>
      <dgm:spPr/>
    </dgm:pt>
  </dgm:ptLst>
  <dgm:cxnLst>
    <dgm:cxn modelId="{60961021-AFD0-4D8D-8244-4CFB94D93A0F}" type="presOf" srcId="{0FD505C7-CAAC-43FE-8CDC-3ADC857F71D8}" destId="{173E8398-F0C4-449B-8BFF-1C3AB9FE0069}" srcOrd="0" destOrd="0" presId="urn:microsoft.com/office/officeart/2005/8/layout/target3"/>
    <dgm:cxn modelId="{89D91237-68C8-478D-BD39-4822F941E55D}" type="presOf" srcId="{15BA15CA-437D-42E3-8118-586C7A7C4135}" destId="{31D6E27F-6BD1-4383-A12C-7215DC63F300}" srcOrd="0" destOrd="0" presId="urn:microsoft.com/office/officeart/2005/8/layout/target3"/>
    <dgm:cxn modelId="{A6099D5E-2410-4B88-A4BF-D6ADDF5393C6}" type="presOf" srcId="{15BA15CA-437D-42E3-8118-586C7A7C4135}" destId="{5EDC1DD6-3D7A-4FC0-B242-065D8AD4385F}" srcOrd="1" destOrd="0" presId="urn:microsoft.com/office/officeart/2005/8/layout/target3"/>
    <dgm:cxn modelId="{1341DAF6-0090-48DD-8110-AB789B2F07CD}" srcId="{0FD505C7-CAAC-43FE-8CDC-3ADC857F71D8}" destId="{15BA15CA-437D-42E3-8118-586C7A7C4135}" srcOrd="0" destOrd="0" parTransId="{D6B2D3E4-B941-461E-863C-B4C22FC0775C}" sibTransId="{8FBEA307-F3F5-404D-9167-6F72BA24B821}"/>
    <dgm:cxn modelId="{79CCF8D2-2F37-4B96-B5E9-B3660FAD0970}" type="presParOf" srcId="{173E8398-F0C4-449B-8BFF-1C3AB9FE0069}" destId="{FFE7A7D4-86BD-4945-8DA5-D828BF006F4A}" srcOrd="0" destOrd="0" presId="urn:microsoft.com/office/officeart/2005/8/layout/target3"/>
    <dgm:cxn modelId="{3D24F6BA-8777-4A8B-B61A-5764DB504363}" type="presParOf" srcId="{173E8398-F0C4-449B-8BFF-1C3AB9FE0069}" destId="{3645B36A-812A-4B8D-A9B7-58E07930B240}" srcOrd="1" destOrd="0" presId="urn:microsoft.com/office/officeart/2005/8/layout/target3"/>
    <dgm:cxn modelId="{9441B3EE-A1DF-4380-B1D3-05372CDC417F}" type="presParOf" srcId="{173E8398-F0C4-449B-8BFF-1C3AB9FE0069}" destId="{31D6E27F-6BD1-4383-A12C-7215DC63F300}" srcOrd="2" destOrd="0" presId="urn:microsoft.com/office/officeart/2005/8/layout/target3"/>
    <dgm:cxn modelId="{DA6D76AF-3AA6-4F0C-ADE5-6CBCECF1B0E8}" type="presParOf" srcId="{173E8398-F0C4-449B-8BFF-1C3AB9FE0069}" destId="{5EDC1DD6-3D7A-4FC0-B242-065D8AD4385F}"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3E21B5-D24E-403B-AA1D-573B8185623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B76473D4-D4C7-4B5C-86D2-B9812646234F}">
      <dgm:prSet/>
      <dgm:spPr/>
      <dgm:t>
        <a:bodyPr/>
        <a:lstStyle/>
        <a:p>
          <a:r>
            <a:rPr lang="en-US" b="1" dirty="0"/>
            <a:t>New cases/yr globally about 660,000 </a:t>
          </a:r>
          <a:endParaRPr lang="en-001" dirty="0"/>
        </a:p>
      </dgm:t>
    </dgm:pt>
    <dgm:pt modelId="{CDE213E1-5680-4958-81E5-4982C10078CF}" type="parTrans" cxnId="{F033806A-1735-4A1E-B179-2998E956AEE7}">
      <dgm:prSet/>
      <dgm:spPr/>
      <dgm:t>
        <a:bodyPr/>
        <a:lstStyle/>
        <a:p>
          <a:endParaRPr lang="en-GB"/>
        </a:p>
      </dgm:t>
    </dgm:pt>
    <dgm:pt modelId="{F1D09FDB-18F6-457A-B239-888B9C2C9177}" type="sibTrans" cxnId="{F033806A-1735-4A1E-B179-2998E956AEE7}">
      <dgm:prSet/>
      <dgm:spPr/>
      <dgm:t>
        <a:bodyPr/>
        <a:lstStyle/>
        <a:p>
          <a:endParaRPr lang="en-GB"/>
        </a:p>
      </dgm:t>
    </dgm:pt>
    <dgm:pt modelId="{2A38BA42-1962-43CE-8E45-5F00D644D833}">
      <dgm:prSet custT="1"/>
      <dgm:spPr/>
      <dgm:t>
        <a:bodyPr/>
        <a:lstStyle/>
        <a:p>
          <a:r>
            <a:rPr lang="en-US" sz="2200" dirty="0"/>
            <a:t>Globally → 4</a:t>
          </a:r>
          <a:r>
            <a:rPr lang="en-US" sz="2200" baseline="30000" dirty="0"/>
            <a:t>th</a:t>
          </a:r>
          <a:r>
            <a:rPr lang="en-US" sz="2200" dirty="0"/>
            <a:t> commonest ca in women</a:t>
          </a:r>
          <a:endParaRPr lang="en-001" sz="2200" dirty="0"/>
        </a:p>
      </dgm:t>
    </dgm:pt>
    <dgm:pt modelId="{3618DA00-58C9-46DC-9DD8-A75FF2FEBEB3}" type="parTrans" cxnId="{44F5A5CE-8445-4572-A023-6F199B110169}">
      <dgm:prSet/>
      <dgm:spPr/>
      <dgm:t>
        <a:bodyPr/>
        <a:lstStyle/>
        <a:p>
          <a:endParaRPr lang="en-GB"/>
        </a:p>
      </dgm:t>
    </dgm:pt>
    <dgm:pt modelId="{ED2ADF6B-2996-4438-8C0E-973A29190D69}" type="sibTrans" cxnId="{44F5A5CE-8445-4572-A023-6F199B110169}">
      <dgm:prSet/>
      <dgm:spPr/>
      <dgm:t>
        <a:bodyPr/>
        <a:lstStyle/>
        <a:p>
          <a:endParaRPr lang="en-GB"/>
        </a:p>
      </dgm:t>
    </dgm:pt>
    <dgm:pt modelId="{A325C428-E570-4801-AF8B-161A624A635F}">
      <dgm:prSet custT="1"/>
      <dgm:spPr/>
      <dgm:t>
        <a:bodyPr/>
        <a:lstStyle/>
        <a:p>
          <a:r>
            <a:rPr lang="en-US" sz="2200" dirty="0"/>
            <a:t>Africa →  4</a:t>
          </a:r>
          <a:r>
            <a:rPr lang="en-US" sz="2200" baseline="30000" dirty="0"/>
            <a:t>th</a:t>
          </a:r>
          <a:r>
            <a:rPr lang="en-US" sz="2200" dirty="0"/>
            <a:t> </a:t>
          </a:r>
          <a:endParaRPr lang="en-001" sz="2200" dirty="0"/>
        </a:p>
      </dgm:t>
    </dgm:pt>
    <dgm:pt modelId="{F8CA3CF5-C83E-4EC2-9711-154F929E1518}" type="parTrans" cxnId="{E0152648-64B5-4772-927F-20E3C000EFB0}">
      <dgm:prSet/>
      <dgm:spPr/>
      <dgm:t>
        <a:bodyPr/>
        <a:lstStyle/>
        <a:p>
          <a:endParaRPr lang="en-GB"/>
        </a:p>
      </dgm:t>
    </dgm:pt>
    <dgm:pt modelId="{2A6D5B34-7849-4CEC-BEF9-BBD74A7DB1C7}" type="sibTrans" cxnId="{E0152648-64B5-4772-927F-20E3C000EFB0}">
      <dgm:prSet/>
      <dgm:spPr/>
      <dgm:t>
        <a:bodyPr/>
        <a:lstStyle/>
        <a:p>
          <a:endParaRPr lang="en-GB"/>
        </a:p>
      </dgm:t>
    </dgm:pt>
    <dgm:pt modelId="{BF26A280-8A4E-4573-AEB9-301D11FE75B2}">
      <dgm:prSet custT="1"/>
      <dgm:spPr/>
      <dgm:t>
        <a:bodyPr/>
        <a:lstStyle/>
        <a:p>
          <a:r>
            <a:rPr lang="en-US" sz="2200" dirty="0"/>
            <a:t>sub-Saharan Africa → 2</a:t>
          </a:r>
          <a:r>
            <a:rPr lang="en-US" sz="2200" baseline="30000" dirty="0"/>
            <a:t>nd</a:t>
          </a:r>
          <a:r>
            <a:rPr lang="en-US" sz="2200" dirty="0"/>
            <a:t> </a:t>
          </a:r>
          <a:endParaRPr lang="en-001" sz="2200" dirty="0"/>
        </a:p>
      </dgm:t>
    </dgm:pt>
    <dgm:pt modelId="{A5AC62D8-BA8F-4B5A-9D0B-3C6EE924B694}" type="parTrans" cxnId="{5FBB8A06-3FBC-46AC-B8C0-6B6B56230FB1}">
      <dgm:prSet/>
      <dgm:spPr/>
      <dgm:t>
        <a:bodyPr/>
        <a:lstStyle/>
        <a:p>
          <a:endParaRPr lang="en-GB"/>
        </a:p>
      </dgm:t>
    </dgm:pt>
    <dgm:pt modelId="{FE20B566-B697-47D0-91E9-730D93943998}" type="sibTrans" cxnId="{5FBB8A06-3FBC-46AC-B8C0-6B6B56230FB1}">
      <dgm:prSet/>
      <dgm:spPr/>
      <dgm:t>
        <a:bodyPr/>
        <a:lstStyle/>
        <a:p>
          <a:endParaRPr lang="en-GB"/>
        </a:p>
      </dgm:t>
    </dgm:pt>
    <dgm:pt modelId="{9FD90EDF-8E92-4414-A24C-FF8D02FE8DA5}">
      <dgm:prSet custT="1"/>
      <dgm:spPr/>
      <dgm:t>
        <a:bodyPr/>
        <a:lstStyle/>
        <a:p>
          <a:r>
            <a:rPr lang="en-US" sz="2200" dirty="0"/>
            <a:t>Nigeria →  2</a:t>
          </a:r>
          <a:r>
            <a:rPr lang="en-US" sz="2200" baseline="30000" dirty="0"/>
            <a:t>nd</a:t>
          </a:r>
          <a:endParaRPr lang="en-001" sz="2200" dirty="0"/>
        </a:p>
      </dgm:t>
    </dgm:pt>
    <dgm:pt modelId="{F0BD0BE5-9217-433D-86BB-727AC9843C16}" type="parTrans" cxnId="{95C66A3E-AD94-4E00-B419-BBCB368EEE54}">
      <dgm:prSet/>
      <dgm:spPr/>
      <dgm:t>
        <a:bodyPr/>
        <a:lstStyle/>
        <a:p>
          <a:endParaRPr lang="en-GB"/>
        </a:p>
      </dgm:t>
    </dgm:pt>
    <dgm:pt modelId="{1D6160C3-E756-428C-8AD1-E4BB77A354C8}" type="sibTrans" cxnId="{95C66A3E-AD94-4E00-B419-BBCB368EEE54}">
      <dgm:prSet/>
      <dgm:spPr/>
      <dgm:t>
        <a:bodyPr/>
        <a:lstStyle/>
        <a:p>
          <a:endParaRPr lang="en-GB"/>
        </a:p>
      </dgm:t>
    </dgm:pt>
    <dgm:pt modelId="{CC2AA725-72B0-4F2F-A9F2-C77046B1C4C9}">
      <dgm:prSet/>
      <dgm:spPr/>
      <dgm:t>
        <a:bodyPr/>
        <a:lstStyle/>
        <a:p>
          <a:r>
            <a:rPr lang="en-US" b="1" dirty="0"/>
            <a:t>Deaths/yr globally about 350,000 </a:t>
          </a:r>
          <a:endParaRPr lang="en-001" dirty="0"/>
        </a:p>
      </dgm:t>
    </dgm:pt>
    <dgm:pt modelId="{16061A6C-5279-417C-97FC-636CFD4C6282}" type="parTrans" cxnId="{0B911D83-DBE9-4586-8640-9636297BE93E}">
      <dgm:prSet/>
      <dgm:spPr/>
      <dgm:t>
        <a:bodyPr/>
        <a:lstStyle/>
        <a:p>
          <a:endParaRPr lang="en-GB"/>
        </a:p>
      </dgm:t>
    </dgm:pt>
    <dgm:pt modelId="{1B11DFA4-71FA-43A6-B823-F97A522C0DA2}" type="sibTrans" cxnId="{0B911D83-DBE9-4586-8640-9636297BE93E}">
      <dgm:prSet/>
      <dgm:spPr/>
      <dgm:t>
        <a:bodyPr/>
        <a:lstStyle/>
        <a:p>
          <a:endParaRPr lang="en-GB"/>
        </a:p>
      </dgm:t>
    </dgm:pt>
    <dgm:pt modelId="{DD2D00BB-5533-4179-B731-F9EBB9ECE788}">
      <dgm:prSet custT="1"/>
      <dgm:spPr/>
      <dgm:t>
        <a:bodyPr/>
        <a:lstStyle/>
        <a:p>
          <a:pPr>
            <a:spcAft>
              <a:spcPts val="0"/>
            </a:spcAft>
          </a:pPr>
          <a:r>
            <a:rPr lang="en-US" sz="2000" dirty="0"/>
            <a:t>Globally → 3</a:t>
          </a:r>
          <a:r>
            <a:rPr lang="en-US" sz="2000" baseline="30000" dirty="0"/>
            <a:t>rd</a:t>
          </a:r>
          <a:r>
            <a:rPr lang="en-US" sz="2000" dirty="0"/>
            <a:t> commonest Ca deaths in women</a:t>
          </a:r>
          <a:endParaRPr lang="en-001" sz="2000" dirty="0"/>
        </a:p>
      </dgm:t>
    </dgm:pt>
    <dgm:pt modelId="{90C2348A-1BE2-4A2D-8232-F0BF508BFCD7}" type="parTrans" cxnId="{996C0CEC-3CC1-4AA4-9A80-11CCBC69C479}">
      <dgm:prSet/>
      <dgm:spPr/>
      <dgm:t>
        <a:bodyPr/>
        <a:lstStyle/>
        <a:p>
          <a:endParaRPr lang="en-GB"/>
        </a:p>
      </dgm:t>
    </dgm:pt>
    <dgm:pt modelId="{F3C55027-6F1F-44CA-A794-E5F2DE3281CE}" type="sibTrans" cxnId="{996C0CEC-3CC1-4AA4-9A80-11CCBC69C479}">
      <dgm:prSet/>
      <dgm:spPr/>
      <dgm:t>
        <a:bodyPr/>
        <a:lstStyle/>
        <a:p>
          <a:endParaRPr lang="en-GB"/>
        </a:p>
      </dgm:t>
    </dgm:pt>
    <dgm:pt modelId="{D58AF8D4-4F6F-46F7-AE6D-BDC823729F0C}">
      <dgm:prSet custT="1"/>
      <dgm:spPr/>
      <dgm:t>
        <a:bodyPr/>
        <a:lstStyle/>
        <a:p>
          <a:pPr>
            <a:spcAft>
              <a:spcPct val="15000"/>
            </a:spcAft>
            <a:buFont typeface="Wingdings" panose="05000000000000000000" pitchFamily="2" charset="2"/>
            <a:buChar char="ü"/>
          </a:pPr>
          <a:r>
            <a:rPr lang="en-US" sz="2000" dirty="0">
              <a:highlight>
                <a:srgbClr val="FFFF00"/>
              </a:highlight>
            </a:rPr>
            <a:t>About 94% → LMICs </a:t>
          </a:r>
          <a:endParaRPr lang="en-001" sz="2000" dirty="0">
            <a:highlight>
              <a:srgbClr val="FFFF00"/>
            </a:highlight>
          </a:endParaRPr>
        </a:p>
      </dgm:t>
    </dgm:pt>
    <dgm:pt modelId="{E4A028E5-D5D9-4CD7-8E27-4E0FA6686784}" type="parTrans" cxnId="{D90D23F2-C778-41CF-B764-D1420434CB3F}">
      <dgm:prSet/>
      <dgm:spPr/>
      <dgm:t>
        <a:bodyPr/>
        <a:lstStyle/>
        <a:p>
          <a:endParaRPr lang="en-GB"/>
        </a:p>
      </dgm:t>
    </dgm:pt>
    <dgm:pt modelId="{3AFB9D3A-8F10-4AF7-9F86-65EBC1084AF8}" type="sibTrans" cxnId="{D90D23F2-C778-41CF-B764-D1420434CB3F}">
      <dgm:prSet/>
      <dgm:spPr/>
      <dgm:t>
        <a:bodyPr/>
        <a:lstStyle/>
        <a:p>
          <a:endParaRPr lang="en-GB"/>
        </a:p>
      </dgm:t>
    </dgm:pt>
    <dgm:pt modelId="{27B01EC4-856A-4506-A1F3-02426C31DFD9}">
      <dgm:prSet custT="1"/>
      <dgm:spPr/>
      <dgm:t>
        <a:bodyPr/>
        <a:lstStyle/>
        <a:p>
          <a:pPr>
            <a:spcAft>
              <a:spcPct val="15000"/>
            </a:spcAft>
          </a:pPr>
          <a:r>
            <a:rPr lang="en-US" sz="2200" dirty="0">
              <a:highlight>
                <a:srgbClr val="FFFF00"/>
              </a:highlight>
            </a:rPr>
            <a:t>sub-Saharan Africa → 1</a:t>
          </a:r>
          <a:r>
            <a:rPr lang="en-US" sz="2200" baseline="30000" dirty="0">
              <a:highlight>
                <a:srgbClr val="FFFF00"/>
              </a:highlight>
            </a:rPr>
            <a:t>st</a:t>
          </a:r>
          <a:r>
            <a:rPr lang="en-US" sz="2200" dirty="0">
              <a:highlight>
                <a:srgbClr val="FFFF00"/>
              </a:highlight>
            </a:rPr>
            <a:t> </a:t>
          </a:r>
          <a:endParaRPr lang="en-001" sz="2200" dirty="0">
            <a:highlight>
              <a:srgbClr val="FFFF00"/>
            </a:highlight>
          </a:endParaRPr>
        </a:p>
      </dgm:t>
    </dgm:pt>
    <dgm:pt modelId="{84D7E789-F2D0-4F30-8527-7CB72AADAF87}" type="parTrans" cxnId="{FECFED9B-DC7F-4B23-8DDE-DB4925C03023}">
      <dgm:prSet/>
      <dgm:spPr/>
      <dgm:t>
        <a:bodyPr/>
        <a:lstStyle/>
        <a:p>
          <a:endParaRPr lang="en-GB"/>
        </a:p>
      </dgm:t>
    </dgm:pt>
    <dgm:pt modelId="{5AAEF62F-32BA-488C-A667-8BA13E09358B}" type="sibTrans" cxnId="{FECFED9B-DC7F-4B23-8DDE-DB4925C03023}">
      <dgm:prSet/>
      <dgm:spPr/>
      <dgm:t>
        <a:bodyPr/>
        <a:lstStyle/>
        <a:p>
          <a:endParaRPr lang="en-GB"/>
        </a:p>
      </dgm:t>
    </dgm:pt>
    <dgm:pt modelId="{7A494BD1-9CB7-452E-9988-A9ED307B802F}">
      <dgm:prSet custT="1"/>
      <dgm:spPr/>
      <dgm:t>
        <a:bodyPr/>
        <a:lstStyle/>
        <a:p>
          <a:pPr>
            <a:spcAft>
              <a:spcPct val="15000"/>
            </a:spcAft>
          </a:pPr>
          <a:r>
            <a:rPr lang="en-US" sz="2200" dirty="0"/>
            <a:t>Nigeria → 2</a:t>
          </a:r>
          <a:r>
            <a:rPr lang="en-US" sz="2200" baseline="30000" dirty="0"/>
            <a:t>nd</a:t>
          </a:r>
          <a:r>
            <a:rPr lang="en-US" sz="2200" dirty="0"/>
            <a:t> </a:t>
          </a:r>
          <a:endParaRPr lang="en-001" sz="2200" dirty="0"/>
        </a:p>
      </dgm:t>
    </dgm:pt>
    <dgm:pt modelId="{40F38B7B-D9F2-4A07-AF7F-19E8E1C60170}" type="parTrans" cxnId="{21D509BE-DAB8-4888-B5F6-64F66B40A387}">
      <dgm:prSet/>
      <dgm:spPr/>
      <dgm:t>
        <a:bodyPr/>
        <a:lstStyle/>
        <a:p>
          <a:endParaRPr lang="en-GB"/>
        </a:p>
      </dgm:t>
    </dgm:pt>
    <dgm:pt modelId="{8156ABFF-4A75-4762-A9E8-23BF0FCAA794}" type="sibTrans" cxnId="{21D509BE-DAB8-4888-B5F6-64F66B40A387}">
      <dgm:prSet/>
      <dgm:spPr/>
      <dgm:t>
        <a:bodyPr/>
        <a:lstStyle/>
        <a:p>
          <a:endParaRPr lang="en-GB"/>
        </a:p>
      </dgm:t>
    </dgm:pt>
    <dgm:pt modelId="{0FC0E60D-E636-48D1-9C96-D4F42E2C25A3}">
      <dgm:prSet custT="1"/>
      <dgm:spPr/>
      <dgm:t>
        <a:bodyPr/>
        <a:lstStyle/>
        <a:p>
          <a:pPr>
            <a:spcAft>
              <a:spcPct val="15000"/>
            </a:spcAft>
          </a:pPr>
          <a:r>
            <a:rPr lang="en-US" sz="2200" dirty="0"/>
            <a:t>Africa → 4</a:t>
          </a:r>
          <a:r>
            <a:rPr lang="en-US" sz="2200" baseline="30000" dirty="0"/>
            <a:t>th</a:t>
          </a:r>
          <a:r>
            <a:rPr lang="en-US" sz="2200" dirty="0"/>
            <a:t> </a:t>
          </a:r>
          <a:endParaRPr lang="en-001" sz="2200" dirty="0"/>
        </a:p>
      </dgm:t>
    </dgm:pt>
    <dgm:pt modelId="{499E6140-EE76-4B91-8D76-59949C278908}" type="sibTrans" cxnId="{CBECFFDB-1B7F-4CB3-B3E0-7B698626A2A9}">
      <dgm:prSet/>
      <dgm:spPr/>
      <dgm:t>
        <a:bodyPr/>
        <a:lstStyle/>
        <a:p>
          <a:endParaRPr lang="en-GB"/>
        </a:p>
      </dgm:t>
    </dgm:pt>
    <dgm:pt modelId="{A5CBF7EF-282B-43C8-B439-04E2ECBD32CC}" type="parTrans" cxnId="{CBECFFDB-1B7F-4CB3-B3E0-7B698626A2A9}">
      <dgm:prSet/>
      <dgm:spPr/>
      <dgm:t>
        <a:bodyPr/>
        <a:lstStyle/>
        <a:p>
          <a:endParaRPr lang="en-GB"/>
        </a:p>
      </dgm:t>
    </dgm:pt>
    <dgm:pt modelId="{395E7937-362C-4785-89DE-45A2250EF2BC}" type="pres">
      <dgm:prSet presAssocID="{083E21B5-D24E-403B-AA1D-573B81856231}" presName="linearFlow" presStyleCnt="0">
        <dgm:presLayoutVars>
          <dgm:dir/>
          <dgm:animLvl val="lvl"/>
          <dgm:resizeHandles val="exact"/>
        </dgm:presLayoutVars>
      </dgm:prSet>
      <dgm:spPr/>
    </dgm:pt>
    <dgm:pt modelId="{AD7EC446-86EE-4DCF-80CD-19EA6E5B0230}" type="pres">
      <dgm:prSet presAssocID="{B76473D4-D4C7-4B5C-86D2-B9812646234F}" presName="composite" presStyleCnt="0"/>
      <dgm:spPr/>
    </dgm:pt>
    <dgm:pt modelId="{86BC99F2-ACEA-4ED2-A1CC-51DF36F20B22}" type="pres">
      <dgm:prSet presAssocID="{B76473D4-D4C7-4B5C-86D2-B9812646234F}" presName="parentText" presStyleLbl="alignNode1" presStyleIdx="0" presStyleCnt="2">
        <dgm:presLayoutVars>
          <dgm:chMax val="1"/>
          <dgm:bulletEnabled val="1"/>
        </dgm:presLayoutVars>
      </dgm:prSet>
      <dgm:spPr/>
    </dgm:pt>
    <dgm:pt modelId="{EAFB4E31-BBDD-4ECE-AC31-55C92ABBDCB4}" type="pres">
      <dgm:prSet presAssocID="{B76473D4-D4C7-4B5C-86D2-B9812646234F}" presName="descendantText" presStyleLbl="alignAcc1" presStyleIdx="0" presStyleCnt="2">
        <dgm:presLayoutVars>
          <dgm:bulletEnabled val="1"/>
        </dgm:presLayoutVars>
      </dgm:prSet>
      <dgm:spPr/>
    </dgm:pt>
    <dgm:pt modelId="{708FD448-6BC8-43EB-9721-E02C98B2B81E}" type="pres">
      <dgm:prSet presAssocID="{F1D09FDB-18F6-457A-B239-888B9C2C9177}" presName="sp" presStyleCnt="0"/>
      <dgm:spPr/>
    </dgm:pt>
    <dgm:pt modelId="{EC4F10C5-C3CC-4DEB-A571-B15ACCADB9BA}" type="pres">
      <dgm:prSet presAssocID="{CC2AA725-72B0-4F2F-A9F2-C77046B1C4C9}" presName="composite" presStyleCnt="0"/>
      <dgm:spPr/>
    </dgm:pt>
    <dgm:pt modelId="{8EA4C9EF-F351-4739-97B3-04D84DB0D766}" type="pres">
      <dgm:prSet presAssocID="{CC2AA725-72B0-4F2F-A9F2-C77046B1C4C9}" presName="parentText" presStyleLbl="alignNode1" presStyleIdx="1" presStyleCnt="2">
        <dgm:presLayoutVars>
          <dgm:chMax val="1"/>
          <dgm:bulletEnabled val="1"/>
        </dgm:presLayoutVars>
      </dgm:prSet>
      <dgm:spPr/>
    </dgm:pt>
    <dgm:pt modelId="{955F341B-BECB-4845-83C1-114D7CA9A44A}" type="pres">
      <dgm:prSet presAssocID="{CC2AA725-72B0-4F2F-A9F2-C77046B1C4C9}" presName="descendantText" presStyleLbl="alignAcc1" presStyleIdx="1" presStyleCnt="2">
        <dgm:presLayoutVars>
          <dgm:bulletEnabled val="1"/>
        </dgm:presLayoutVars>
      </dgm:prSet>
      <dgm:spPr/>
    </dgm:pt>
  </dgm:ptLst>
  <dgm:cxnLst>
    <dgm:cxn modelId="{53969702-6747-4432-9EED-5866E62DAA96}" type="presOf" srcId="{9FD90EDF-8E92-4414-A24C-FF8D02FE8DA5}" destId="{EAFB4E31-BBDD-4ECE-AC31-55C92ABBDCB4}" srcOrd="0" destOrd="3" presId="urn:microsoft.com/office/officeart/2005/8/layout/chevron2"/>
    <dgm:cxn modelId="{5FBB8A06-3FBC-46AC-B8C0-6B6B56230FB1}" srcId="{B76473D4-D4C7-4B5C-86D2-B9812646234F}" destId="{BF26A280-8A4E-4573-AEB9-301D11FE75B2}" srcOrd="2" destOrd="0" parTransId="{A5AC62D8-BA8F-4B5A-9D0B-3C6EE924B694}" sibTransId="{FE20B566-B697-47D0-91E9-730D93943998}"/>
    <dgm:cxn modelId="{A2D17F1E-EF86-42AE-99A6-C9CF84E6F7CE}" type="presOf" srcId="{CC2AA725-72B0-4F2F-A9F2-C77046B1C4C9}" destId="{8EA4C9EF-F351-4739-97B3-04D84DB0D766}" srcOrd="0" destOrd="0" presId="urn:microsoft.com/office/officeart/2005/8/layout/chevron2"/>
    <dgm:cxn modelId="{9F93BF26-8637-4A18-B9EB-AA24ABD3A265}" type="presOf" srcId="{DD2D00BB-5533-4179-B731-F9EBB9ECE788}" destId="{955F341B-BECB-4845-83C1-114D7CA9A44A}" srcOrd="0" destOrd="0" presId="urn:microsoft.com/office/officeart/2005/8/layout/chevron2"/>
    <dgm:cxn modelId="{B351B03B-5F8C-4D97-957A-01FF702BB76A}" type="presOf" srcId="{0FC0E60D-E636-48D1-9C96-D4F42E2C25A3}" destId="{955F341B-BECB-4845-83C1-114D7CA9A44A}" srcOrd="0" destOrd="2" presId="urn:microsoft.com/office/officeart/2005/8/layout/chevron2"/>
    <dgm:cxn modelId="{95C66A3E-AD94-4E00-B419-BBCB368EEE54}" srcId="{B76473D4-D4C7-4B5C-86D2-B9812646234F}" destId="{9FD90EDF-8E92-4414-A24C-FF8D02FE8DA5}" srcOrd="3" destOrd="0" parTransId="{F0BD0BE5-9217-433D-86BB-727AC9843C16}" sibTransId="{1D6160C3-E756-428C-8AD1-E4BB77A354C8}"/>
    <dgm:cxn modelId="{703F0243-D4E8-4749-9A73-89FF15DDF90B}" type="presOf" srcId="{A325C428-E570-4801-AF8B-161A624A635F}" destId="{EAFB4E31-BBDD-4ECE-AC31-55C92ABBDCB4}" srcOrd="0" destOrd="1" presId="urn:microsoft.com/office/officeart/2005/8/layout/chevron2"/>
    <dgm:cxn modelId="{E0152648-64B5-4772-927F-20E3C000EFB0}" srcId="{B76473D4-D4C7-4B5C-86D2-B9812646234F}" destId="{A325C428-E570-4801-AF8B-161A624A635F}" srcOrd="1" destOrd="0" parTransId="{F8CA3CF5-C83E-4EC2-9711-154F929E1518}" sibTransId="{2A6D5B34-7849-4CEC-BEF9-BBD74A7DB1C7}"/>
    <dgm:cxn modelId="{F033806A-1735-4A1E-B179-2998E956AEE7}" srcId="{083E21B5-D24E-403B-AA1D-573B81856231}" destId="{B76473D4-D4C7-4B5C-86D2-B9812646234F}" srcOrd="0" destOrd="0" parTransId="{CDE213E1-5680-4958-81E5-4982C10078CF}" sibTransId="{F1D09FDB-18F6-457A-B239-888B9C2C9177}"/>
    <dgm:cxn modelId="{BBA05B82-135D-4935-8117-AA326D72C6CC}" type="presOf" srcId="{B76473D4-D4C7-4B5C-86D2-B9812646234F}" destId="{86BC99F2-ACEA-4ED2-A1CC-51DF36F20B22}" srcOrd="0" destOrd="0" presId="urn:microsoft.com/office/officeart/2005/8/layout/chevron2"/>
    <dgm:cxn modelId="{D7A09582-9619-477A-97B6-954D3FD7B962}" type="presOf" srcId="{7A494BD1-9CB7-452E-9988-A9ED307B802F}" destId="{955F341B-BECB-4845-83C1-114D7CA9A44A}" srcOrd="0" destOrd="4" presId="urn:microsoft.com/office/officeart/2005/8/layout/chevron2"/>
    <dgm:cxn modelId="{0B911D83-DBE9-4586-8640-9636297BE93E}" srcId="{083E21B5-D24E-403B-AA1D-573B81856231}" destId="{CC2AA725-72B0-4F2F-A9F2-C77046B1C4C9}" srcOrd="1" destOrd="0" parTransId="{16061A6C-5279-417C-97FC-636CFD4C6282}" sibTransId="{1B11DFA4-71FA-43A6-B823-F97A522C0DA2}"/>
    <dgm:cxn modelId="{CD21C192-BBA6-4E82-AA96-6D4822D042CD}" type="presOf" srcId="{2A38BA42-1962-43CE-8E45-5F00D644D833}" destId="{EAFB4E31-BBDD-4ECE-AC31-55C92ABBDCB4}" srcOrd="0" destOrd="0" presId="urn:microsoft.com/office/officeart/2005/8/layout/chevron2"/>
    <dgm:cxn modelId="{FECFED9B-DC7F-4B23-8DDE-DB4925C03023}" srcId="{CC2AA725-72B0-4F2F-A9F2-C77046B1C4C9}" destId="{27B01EC4-856A-4506-A1F3-02426C31DFD9}" srcOrd="2" destOrd="0" parTransId="{84D7E789-F2D0-4F30-8527-7CB72AADAF87}" sibTransId="{5AAEF62F-32BA-488C-A667-8BA13E09358B}"/>
    <dgm:cxn modelId="{6667A4A5-0DFF-42D5-A38A-57FC1FB6E87B}" type="presOf" srcId="{D58AF8D4-4F6F-46F7-AE6D-BDC823729F0C}" destId="{955F341B-BECB-4845-83C1-114D7CA9A44A}" srcOrd="0" destOrd="1" presId="urn:microsoft.com/office/officeart/2005/8/layout/chevron2"/>
    <dgm:cxn modelId="{21D509BE-DAB8-4888-B5F6-64F66B40A387}" srcId="{CC2AA725-72B0-4F2F-A9F2-C77046B1C4C9}" destId="{7A494BD1-9CB7-452E-9988-A9ED307B802F}" srcOrd="3" destOrd="0" parTransId="{40F38B7B-D9F2-4A07-AF7F-19E8E1C60170}" sibTransId="{8156ABFF-4A75-4762-A9E8-23BF0FCAA794}"/>
    <dgm:cxn modelId="{602B1BCA-6735-4F75-B8EF-A679BB37F2DE}" type="presOf" srcId="{BF26A280-8A4E-4573-AEB9-301D11FE75B2}" destId="{EAFB4E31-BBDD-4ECE-AC31-55C92ABBDCB4}" srcOrd="0" destOrd="2" presId="urn:microsoft.com/office/officeart/2005/8/layout/chevron2"/>
    <dgm:cxn modelId="{44F5A5CE-8445-4572-A023-6F199B110169}" srcId="{B76473D4-D4C7-4B5C-86D2-B9812646234F}" destId="{2A38BA42-1962-43CE-8E45-5F00D644D833}" srcOrd="0" destOrd="0" parTransId="{3618DA00-58C9-46DC-9DD8-A75FF2FEBEB3}" sibTransId="{ED2ADF6B-2996-4438-8C0E-973A29190D69}"/>
    <dgm:cxn modelId="{CBECFFDB-1B7F-4CB3-B3E0-7B698626A2A9}" srcId="{CC2AA725-72B0-4F2F-A9F2-C77046B1C4C9}" destId="{0FC0E60D-E636-48D1-9C96-D4F42E2C25A3}" srcOrd="1" destOrd="0" parTransId="{A5CBF7EF-282B-43C8-B439-04E2ECBD32CC}" sibTransId="{499E6140-EE76-4B91-8D76-59949C278908}"/>
    <dgm:cxn modelId="{441545E4-4C16-4037-86AC-809FCAD8A905}" type="presOf" srcId="{083E21B5-D24E-403B-AA1D-573B81856231}" destId="{395E7937-362C-4785-89DE-45A2250EF2BC}" srcOrd="0" destOrd="0" presId="urn:microsoft.com/office/officeart/2005/8/layout/chevron2"/>
    <dgm:cxn modelId="{996C0CEC-3CC1-4AA4-9A80-11CCBC69C479}" srcId="{CC2AA725-72B0-4F2F-A9F2-C77046B1C4C9}" destId="{DD2D00BB-5533-4179-B731-F9EBB9ECE788}" srcOrd="0" destOrd="0" parTransId="{90C2348A-1BE2-4A2D-8232-F0BF508BFCD7}" sibTransId="{F3C55027-6F1F-44CA-A794-E5F2DE3281CE}"/>
    <dgm:cxn modelId="{EB99E1F0-789B-459F-928C-687A603F5D65}" type="presOf" srcId="{27B01EC4-856A-4506-A1F3-02426C31DFD9}" destId="{955F341B-BECB-4845-83C1-114D7CA9A44A}" srcOrd="0" destOrd="3" presId="urn:microsoft.com/office/officeart/2005/8/layout/chevron2"/>
    <dgm:cxn modelId="{D90D23F2-C778-41CF-B764-D1420434CB3F}" srcId="{DD2D00BB-5533-4179-B731-F9EBB9ECE788}" destId="{D58AF8D4-4F6F-46F7-AE6D-BDC823729F0C}" srcOrd="0" destOrd="0" parTransId="{E4A028E5-D5D9-4CD7-8E27-4E0FA6686784}" sibTransId="{3AFB9D3A-8F10-4AF7-9F86-65EBC1084AF8}"/>
    <dgm:cxn modelId="{4A61E1C7-3065-4A06-8798-40C647752687}" type="presParOf" srcId="{395E7937-362C-4785-89DE-45A2250EF2BC}" destId="{AD7EC446-86EE-4DCF-80CD-19EA6E5B0230}" srcOrd="0" destOrd="0" presId="urn:microsoft.com/office/officeart/2005/8/layout/chevron2"/>
    <dgm:cxn modelId="{60030D50-D50C-4B8E-8CA0-93BFE07519DB}" type="presParOf" srcId="{AD7EC446-86EE-4DCF-80CD-19EA6E5B0230}" destId="{86BC99F2-ACEA-4ED2-A1CC-51DF36F20B22}" srcOrd="0" destOrd="0" presId="urn:microsoft.com/office/officeart/2005/8/layout/chevron2"/>
    <dgm:cxn modelId="{03D1DED4-810F-4CB0-9A28-2472D1B472AA}" type="presParOf" srcId="{AD7EC446-86EE-4DCF-80CD-19EA6E5B0230}" destId="{EAFB4E31-BBDD-4ECE-AC31-55C92ABBDCB4}" srcOrd="1" destOrd="0" presId="urn:microsoft.com/office/officeart/2005/8/layout/chevron2"/>
    <dgm:cxn modelId="{4786C536-CE8D-48C1-8B6C-D60FBDF3A916}" type="presParOf" srcId="{395E7937-362C-4785-89DE-45A2250EF2BC}" destId="{708FD448-6BC8-43EB-9721-E02C98B2B81E}" srcOrd="1" destOrd="0" presId="urn:microsoft.com/office/officeart/2005/8/layout/chevron2"/>
    <dgm:cxn modelId="{F4652DDB-2B70-411E-BD79-9F211A2F8ADF}" type="presParOf" srcId="{395E7937-362C-4785-89DE-45A2250EF2BC}" destId="{EC4F10C5-C3CC-4DEB-A571-B15ACCADB9BA}" srcOrd="2" destOrd="0" presId="urn:microsoft.com/office/officeart/2005/8/layout/chevron2"/>
    <dgm:cxn modelId="{C3B6A2CA-61C7-41B3-8B38-629BFFCCA2C3}" type="presParOf" srcId="{EC4F10C5-C3CC-4DEB-A571-B15ACCADB9BA}" destId="{8EA4C9EF-F351-4739-97B3-04D84DB0D766}" srcOrd="0" destOrd="0" presId="urn:microsoft.com/office/officeart/2005/8/layout/chevron2"/>
    <dgm:cxn modelId="{387F8111-A888-4C2F-82CE-03321B466043}" type="presParOf" srcId="{EC4F10C5-C3CC-4DEB-A571-B15ACCADB9BA}" destId="{955F341B-BECB-4845-83C1-114D7CA9A44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041B6A4-998B-415F-9ED9-A84E86491C1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EF58F334-2DAC-4C81-9A11-DA5FAB4B899C}">
      <dgm:prSet/>
      <dgm:spPr/>
      <dgm:t>
        <a:bodyPr/>
        <a:lstStyle/>
        <a:p>
          <a:r>
            <a:rPr lang="en-GB" dirty="0"/>
            <a:t>Goal </a:t>
          </a:r>
          <a:r>
            <a:rPr lang="en-GB" dirty="0">
              <a:latin typeface="Calibri" panose="020F0502020204030204" pitchFamily="34" charset="0"/>
              <a:cs typeface="Calibri" panose="020F0502020204030204" pitchFamily="34" charset="0"/>
            </a:rPr>
            <a:t>→</a:t>
          </a:r>
          <a:r>
            <a:rPr lang="en-GB" dirty="0"/>
            <a:t>To eliminate cervical cancer  as a Public health problem globally </a:t>
          </a:r>
        </a:p>
      </dgm:t>
    </dgm:pt>
    <dgm:pt modelId="{6DA9D179-4F89-457A-84F3-26955FBFCB40}" type="parTrans" cxnId="{953387CF-7538-483E-922C-9AC03680D3BD}">
      <dgm:prSet/>
      <dgm:spPr/>
      <dgm:t>
        <a:bodyPr/>
        <a:lstStyle/>
        <a:p>
          <a:endParaRPr lang="en-GB"/>
        </a:p>
      </dgm:t>
    </dgm:pt>
    <dgm:pt modelId="{3E811F4C-B0B5-45A9-B09D-535AC4E89274}" type="sibTrans" cxnId="{953387CF-7538-483E-922C-9AC03680D3BD}">
      <dgm:prSet/>
      <dgm:spPr/>
      <dgm:t>
        <a:bodyPr/>
        <a:lstStyle/>
        <a:p>
          <a:endParaRPr lang="en-GB"/>
        </a:p>
      </dgm:t>
    </dgm:pt>
    <dgm:pt modelId="{F5B6F832-4C37-4FA6-B15C-34EE49555C08}">
      <dgm:prSet/>
      <dgm:spPr/>
      <dgm:t>
        <a:bodyPr/>
        <a:lstStyle/>
        <a:p>
          <a:pPr algn="ctr">
            <a:buFont typeface="Wingdings" panose="05000000000000000000" pitchFamily="2" charset="2"/>
            <a:buNone/>
          </a:pPr>
          <a:r>
            <a:rPr lang="en-GB" b="1" dirty="0"/>
            <a:t>To Achieve this goal</a:t>
          </a:r>
          <a:endParaRPr lang="en-GB" dirty="0"/>
        </a:p>
      </dgm:t>
    </dgm:pt>
    <dgm:pt modelId="{A9FE598F-F569-4489-AE2B-9A369732EC12}" type="parTrans" cxnId="{61FB9903-0C79-4765-A189-8D37CDB03834}">
      <dgm:prSet/>
      <dgm:spPr/>
      <dgm:t>
        <a:bodyPr/>
        <a:lstStyle/>
        <a:p>
          <a:endParaRPr lang="en-GB"/>
        </a:p>
      </dgm:t>
    </dgm:pt>
    <dgm:pt modelId="{5DF60BCB-BAAA-4DB5-98E3-38683B7553DF}" type="sibTrans" cxnId="{61FB9903-0C79-4765-A189-8D37CDB03834}">
      <dgm:prSet/>
      <dgm:spPr/>
      <dgm:t>
        <a:bodyPr/>
        <a:lstStyle/>
        <a:p>
          <a:endParaRPr lang="en-GB"/>
        </a:p>
      </dgm:t>
    </dgm:pt>
    <dgm:pt modelId="{953488E8-89D3-46DF-94A8-40CA2A5F49E8}">
      <dgm:prSet/>
      <dgm:spPr/>
      <dgm:t>
        <a:bodyPr/>
        <a:lstStyle/>
        <a:p>
          <a:pPr algn="l">
            <a:buFont typeface="Wingdings" panose="05000000000000000000" pitchFamily="2" charset="2"/>
            <a:buChar char="ü"/>
          </a:pPr>
          <a:r>
            <a:rPr lang="en-GB" b="0" dirty="0"/>
            <a:t>All countries </a:t>
          </a:r>
          <a:r>
            <a:rPr lang="en-GB" dirty="0">
              <a:latin typeface="Calibri" panose="020F0502020204030204" pitchFamily="34" charset="0"/>
              <a:cs typeface="Calibri" panose="020F0502020204030204" pitchFamily="34" charset="0"/>
            </a:rPr>
            <a:t>→ </a:t>
          </a:r>
          <a:r>
            <a:rPr lang="en-GB" b="0" u="sng" dirty="0"/>
            <a:t>reach &amp; maintain </a:t>
          </a:r>
          <a:r>
            <a:rPr lang="en-GB" b="0" dirty="0"/>
            <a:t>an incidence rate &lt; 4 per 100,000 women</a:t>
          </a:r>
        </a:p>
      </dgm:t>
    </dgm:pt>
    <dgm:pt modelId="{C3A3A616-BA51-401E-98B3-E1F482017BDB}" type="parTrans" cxnId="{184E4A01-D5D8-49E2-BDF1-743E23C658A8}">
      <dgm:prSet/>
      <dgm:spPr/>
      <dgm:t>
        <a:bodyPr/>
        <a:lstStyle/>
        <a:p>
          <a:endParaRPr lang="en-GB"/>
        </a:p>
      </dgm:t>
    </dgm:pt>
    <dgm:pt modelId="{D865459C-AE4B-4760-9EEA-C1B8FDCC5E33}" type="sibTrans" cxnId="{184E4A01-D5D8-49E2-BDF1-743E23C658A8}">
      <dgm:prSet/>
      <dgm:spPr/>
      <dgm:t>
        <a:bodyPr/>
        <a:lstStyle/>
        <a:p>
          <a:endParaRPr lang="en-GB"/>
        </a:p>
      </dgm:t>
    </dgm:pt>
    <dgm:pt modelId="{6C1993F7-9760-4C89-949E-67C8FDF7E2EB}" type="pres">
      <dgm:prSet presAssocID="{9041B6A4-998B-415F-9ED9-A84E86491C10}" presName="linear" presStyleCnt="0">
        <dgm:presLayoutVars>
          <dgm:animLvl val="lvl"/>
          <dgm:resizeHandles val="exact"/>
        </dgm:presLayoutVars>
      </dgm:prSet>
      <dgm:spPr/>
    </dgm:pt>
    <dgm:pt modelId="{90D122EB-85C3-4524-9A55-40669424706B}" type="pres">
      <dgm:prSet presAssocID="{EF58F334-2DAC-4C81-9A11-DA5FAB4B899C}" presName="parentText" presStyleLbl="node1" presStyleIdx="0" presStyleCnt="1" custScaleY="61807" custLinFactNeighborY="-69598">
        <dgm:presLayoutVars>
          <dgm:chMax val="0"/>
          <dgm:bulletEnabled val="1"/>
        </dgm:presLayoutVars>
      </dgm:prSet>
      <dgm:spPr/>
    </dgm:pt>
    <dgm:pt modelId="{5DC15B20-DD26-4466-91EB-DE319DA291FF}" type="pres">
      <dgm:prSet presAssocID="{EF58F334-2DAC-4C81-9A11-DA5FAB4B899C}" presName="childText" presStyleLbl="revTx" presStyleIdx="0" presStyleCnt="1" custScaleX="98782" custScaleY="76790">
        <dgm:presLayoutVars>
          <dgm:bulletEnabled val="1"/>
        </dgm:presLayoutVars>
      </dgm:prSet>
      <dgm:spPr/>
    </dgm:pt>
  </dgm:ptLst>
  <dgm:cxnLst>
    <dgm:cxn modelId="{184E4A01-D5D8-49E2-BDF1-743E23C658A8}" srcId="{EF58F334-2DAC-4C81-9A11-DA5FAB4B899C}" destId="{953488E8-89D3-46DF-94A8-40CA2A5F49E8}" srcOrd="1" destOrd="0" parTransId="{C3A3A616-BA51-401E-98B3-E1F482017BDB}" sibTransId="{D865459C-AE4B-4760-9EEA-C1B8FDCC5E33}"/>
    <dgm:cxn modelId="{026AC702-44CC-4AE7-B086-EB7CD420404C}" type="presOf" srcId="{953488E8-89D3-46DF-94A8-40CA2A5F49E8}" destId="{5DC15B20-DD26-4466-91EB-DE319DA291FF}" srcOrd="0" destOrd="1" presId="urn:microsoft.com/office/officeart/2005/8/layout/vList2"/>
    <dgm:cxn modelId="{61FB9903-0C79-4765-A189-8D37CDB03834}" srcId="{EF58F334-2DAC-4C81-9A11-DA5FAB4B899C}" destId="{F5B6F832-4C37-4FA6-B15C-34EE49555C08}" srcOrd="0" destOrd="0" parTransId="{A9FE598F-F569-4489-AE2B-9A369732EC12}" sibTransId="{5DF60BCB-BAAA-4DB5-98E3-38683B7553DF}"/>
    <dgm:cxn modelId="{D143E90D-F633-4101-A79F-9CD52A1D267C}" type="presOf" srcId="{EF58F334-2DAC-4C81-9A11-DA5FAB4B899C}" destId="{90D122EB-85C3-4524-9A55-40669424706B}" srcOrd="0" destOrd="0" presId="urn:microsoft.com/office/officeart/2005/8/layout/vList2"/>
    <dgm:cxn modelId="{EF025675-CF4C-4840-B4A7-C9C55159748B}" type="presOf" srcId="{9041B6A4-998B-415F-9ED9-A84E86491C10}" destId="{6C1993F7-9760-4C89-949E-67C8FDF7E2EB}" srcOrd="0" destOrd="0" presId="urn:microsoft.com/office/officeart/2005/8/layout/vList2"/>
    <dgm:cxn modelId="{953387CF-7538-483E-922C-9AC03680D3BD}" srcId="{9041B6A4-998B-415F-9ED9-A84E86491C10}" destId="{EF58F334-2DAC-4C81-9A11-DA5FAB4B899C}" srcOrd="0" destOrd="0" parTransId="{6DA9D179-4F89-457A-84F3-26955FBFCB40}" sibTransId="{3E811F4C-B0B5-45A9-B09D-535AC4E89274}"/>
    <dgm:cxn modelId="{F2A54DE1-BB90-420D-9A39-DEA6D4898A3C}" type="presOf" srcId="{F5B6F832-4C37-4FA6-B15C-34EE49555C08}" destId="{5DC15B20-DD26-4466-91EB-DE319DA291FF}" srcOrd="0" destOrd="0" presId="urn:microsoft.com/office/officeart/2005/8/layout/vList2"/>
    <dgm:cxn modelId="{8310A10D-1D1F-40A7-9B99-8B8E31CBF30D}" type="presParOf" srcId="{6C1993F7-9760-4C89-949E-67C8FDF7E2EB}" destId="{90D122EB-85C3-4524-9A55-40669424706B}" srcOrd="0" destOrd="0" presId="urn:microsoft.com/office/officeart/2005/8/layout/vList2"/>
    <dgm:cxn modelId="{22A7FABC-B1D8-4340-AC4E-4785A75CD8ED}" type="presParOf" srcId="{6C1993F7-9760-4C89-949E-67C8FDF7E2EB}" destId="{5DC15B20-DD26-4466-91EB-DE319DA291F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BDFCDF6-9914-4569-AE75-F6421473291E}"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GB"/>
        </a:p>
      </dgm:t>
    </dgm:pt>
    <dgm:pt modelId="{41097641-681C-4003-A3ED-948D399D2BB8}">
      <dgm:prSet/>
      <dgm:spPr/>
      <dgm:t>
        <a:bodyPr/>
        <a:lstStyle/>
        <a:p>
          <a:r>
            <a:rPr lang="en-GB" dirty="0"/>
            <a:t>So, what is Africa Doing?</a:t>
          </a:r>
        </a:p>
      </dgm:t>
    </dgm:pt>
    <dgm:pt modelId="{B3429F39-45F9-4A58-8461-F9A90E62DCFC}" type="parTrans" cxnId="{176D8DFE-F269-4C3D-AA48-E1680186E586}">
      <dgm:prSet/>
      <dgm:spPr/>
      <dgm:t>
        <a:bodyPr/>
        <a:lstStyle/>
        <a:p>
          <a:endParaRPr lang="en-GB"/>
        </a:p>
      </dgm:t>
    </dgm:pt>
    <dgm:pt modelId="{CE09AA4B-B4E1-4119-B6D6-4D1ACD44E7BE}" type="sibTrans" cxnId="{176D8DFE-F269-4C3D-AA48-E1680186E586}">
      <dgm:prSet/>
      <dgm:spPr/>
      <dgm:t>
        <a:bodyPr/>
        <a:lstStyle/>
        <a:p>
          <a:endParaRPr lang="en-GB"/>
        </a:p>
      </dgm:t>
    </dgm:pt>
    <dgm:pt modelId="{26CC31F3-382F-4FD6-9FD2-75B4CDE0D1BF}" type="pres">
      <dgm:prSet presAssocID="{DBDFCDF6-9914-4569-AE75-F6421473291E}" presName="Name0" presStyleCnt="0">
        <dgm:presLayoutVars>
          <dgm:chMax val="7"/>
          <dgm:dir/>
          <dgm:animLvl val="lvl"/>
          <dgm:resizeHandles val="exact"/>
        </dgm:presLayoutVars>
      </dgm:prSet>
      <dgm:spPr/>
    </dgm:pt>
    <dgm:pt modelId="{B2E0C51A-E8E7-4CA5-BD12-8A52B958CD31}" type="pres">
      <dgm:prSet presAssocID="{41097641-681C-4003-A3ED-948D399D2BB8}" presName="circle1" presStyleLbl="node1" presStyleIdx="0" presStyleCnt="1"/>
      <dgm:spPr/>
    </dgm:pt>
    <dgm:pt modelId="{A30DD719-9AAD-4DBE-BC48-89A625577BA0}" type="pres">
      <dgm:prSet presAssocID="{41097641-681C-4003-A3ED-948D399D2BB8}" presName="space" presStyleCnt="0"/>
      <dgm:spPr/>
    </dgm:pt>
    <dgm:pt modelId="{71B27B66-41B1-4FBC-BEDB-0C55C815AEC6}" type="pres">
      <dgm:prSet presAssocID="{41097641-681C-4003-A3ED-948D399D2BB8}" presName="rect1" presStyleLbl="alignAcc1" presStyleIdx="0" presStyleCnt="1"/>
      <dgm:spPr/>
    </dgm:pt>
    <dgm:pt modelId="{D7A5F0DD-E099-4F56-8256-7ADAE16C011D}" type="pres">
      <dgm:prSet presAssocID="{41097641-681C-4003-A3ED-948D399D2BB8}" presName="rect1ParTxNoCh" presStyleLbl="alignAcc1" presStyleIdx="0" presStyleCnt="1">
        <dgm:presLayoutVars>
          <dgm:chMax val="1"/>
          <dgm:bulletEnabled val="1"/>
        </dgm:presLayoutVars>
      </dgm:prSet>
      <dgm:spPr/>
    </dgm:pt>
  </dgm:ptLst>
  <dgm:cxnLst>
    <dgm:cxn modelId="{E6E31511-21E8-4229-97A9-7B120E793A04}" type="presOf" srcId="{41097641-681C-4003-A3ED-948D399D2BB8}" destId="{D7A5F0DD-E099-4F56-8256-7ADAE16C011D}" srcOrd="1" destOrd="0" presId="urn:microsoft.com/office/officeart/2005/8/layout/target3"/>
    <dgm:cxn modelId="{526F9E6F-E4F0-48CE-B869-BC43FC44443E}" type="presOf" srcId="{41097641-681C-4003-A3ED-948D399D2BB8}" destId="{71B27B66-41B1-4FBC-BEDB-0C55C815AEC6}" srcOrd="0" destOrd="0" presId="urn:microsoft.com/office/officeart/2005/8/layout/target3"/>
    <dgm:cxn modelId="{8096BEB6-3A9E-4ADE-8700-3666420D295D}" type="presOf" srcId="{DBDFCDF6-9914-4569-AE75-F6421473291E}" destId="{26CC31F3-382F-4FD6-9FD2-75B4CDE0D1BF}" srcOrd="0" destOrd="0" presId="urn:microsoft.com/office/officeart/2005/8/layout/target3"/>
    <dgm:cxn modelId="{176D8DFE-F269-4C3D-AA48-E1680186E586}" srcId="{DBDFCDF6-9914-4569-AE75-F6421473291E}" destId="{41097641-681C-4003-A3ED-948D399D2BB8}" srcOrd="0" destOrd="0" parTransId="{B3429F39-45F9-4A58-8461-F9A90E62DCFC}" sibTransId="{CE09AA4B-B4E1-4119-B6D6-4D1ACD44E7BE}"/>
    <dgm:cxn modelId="{76A43D8E-B567-481A-A03C-38FE8E6EC60C}" type="presParOf" srcId="{26CC31F3-382F-4FD6-9FD2-75B4CDE0D1BF}" destId="{B2E0C51A-E8E7-4CA5-BD12-8A52B958CD31}" srcOrd="0" destOrd="0" presId="urn:microsoft.com/office/officeart/2005/8/layout/target3"/>
    <dgm:cxn modelId="{D68735FD-34EC-4350-B7B0-A16FCD245470}" type="presParOf" srcId="{26CC31F3-382F-4FD6-9FD2-75B4CDE0D1BF}" destId="{A30DD719-9AAD-4DBE-BC48-89A625577BA0}" srcOrd="1" destOrd="0" presId="urn:microsoft.com/office/officeart/2005/8/layout/target3"/>
    <dgm:cxn modelId="{4762FF74-8906-452E-B5EF-2497776C9E0E}" type="presParOf" srcId="{26CC31F3-382F-4FD6-9FD2-75B4CDE0D1BF}" destId="{71B27B66-41B1-4FBC-BEDB-0C55C815AEC6}" srcOrd="2" destOrd="0" presId="urn:microsoft.com/office/officeart/2005/8/layout/target3"/>
    <dgm:cxn modelId="{AD48D35A-A813-4D6F-9542-7DAAD941993D}" type="presParOf" srcId="{26CC31F3-382F-4FD6-9FD2-75B4CDE0D1BF}" destId="{D7A5F0DD-E099-4F56-8256-7ADAE16C011D}"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FFFD1-C6B5-4AEA-BB05-768456F30142}">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EF29F0-B30D-4C6B-AB3D-339DB5FB16E3}">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GB" sz="6500" kern="1200"/>
            <a:t>None</a:t>
          </a:r>
          <a:endParaRPr lang="en-US" sz="6500" kern="1200"/>
        </a:p>
      </dsp:txBody>
      <dsp:txXfrm>
        <a:off x="608661" y="692298"/>
        <a:ext cx="4508047" cy="2799040"/>
      </dsp:txXfrm>
    </dsp:sp>
    <dsp:sp modelId="{0AE5813C-1B0A-4571-AFC6-4C8A5657E842}">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0D18A8-062E-43A4-AA0D-2F96C54F6B68}">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GB" sz="6500" kern="1200"/>
            <a:t>Slides – mine </a:t>
          </a:r>
          <a:endParaRPr lang="en-US" sz="6500" kern="1200"/>
        </a:p>
      </dsp:txBody>
      <dsp:txXfrm>
        <a:off x="6331365" y="692298"/>
        <a:ext cx="4508047" cy="27990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8499E-D09B-426E-8356-02B39E100AE4}">
      <dsp:nvSpPr>
        <dsp:cNvPr id="0" name=""/>
        <dsp:cNvSpPr/>
      </dsp:nvSpPr>
      <dsp:spPr>
        <a:xfrm>
          <a:off x="0" y="0"/>
          <a:ext cx="1142999" cy="1142999"/>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5B4488-1369-4EFE-9693-943D855CC1BA}">
      <dsp:nvSpPr>
        <dsp:cNvPr id="0" name=""/>
        <dsp:cNvSpPr/>
      </dsp:nvSpPr>
      <dsp:spPr>
        <a:xfrm>
          <a:off x="571500" y="0"/>
          <a:ext cx="10401300" cy="114299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Initiation of Routine HPV Immunization in Nigeria – a good first step</a:t>
          </a:r>
          <a:endParaRPr lang="en-001" sz="3200" kern="1200" dirty="0"/>
        </a:p>
      </dsp:txBody>
      <dsp:txXfrm>
        <a:off x="571500" y="0"/>
        <a:ext cx="10401300" cy="11429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8B191-EB6E-41DF-9351-3621A5F2AE55}">
      <dsp:nvSpPr>
        <dsp:cNvPr id="0" name=""/>
        <dsp:cNvSpPr/>
      </dsp:nvSpPr>
      <dsp:spPr>
        <a:xfrm>
          <a:off x="0" y="254836"/>
          <a:ext cx="3081251" cy="3081251"/>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89A7DE-82E2-4217-AF89-630FDC2506CE}">
      <dsp:nvSpPr>
        <dsp:cNvPr id="0" name=""/>
        <dsp:cNvSpPr/>
      </dsp:nvSpPr>
      <dsp:spPr>
        <a:xfrm>
          <a:off x="1540625" y="254836"/>
          <a:ext cx="3594793" cy="3081251"/>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GB" sz="6200" kern="1200" dirty="0"/>
            <a:t>Defining the Next Steps</a:t>
          </a:r>
          <a:endParaRPr lang="en-001" sz="6200" kern="1200" dirty="0"/>
        </a:p>
      </dsp:txBody>
      <dsp:txXfrm>
        <a:off x="1540625" y="254836"/>
        <a:ext cx="3594793" cy="308125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40C8A-0370-4DC6-8F8F-293CCFA06634}">
      <dsp:nvSpPr>
        <dsp:cNvPr id="0" name=""/>
        <dsp:cNvSpPr/>
      </dsp:nvSpPr>
      <dsp:spPr>
        <a:xfrm>
          <a:off x="5357" y="0"/>
          <a:ext cx="10962084" cy="79677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t>A) Enhancing Routine HPV Immunization </a:t>
          </a:r>
          <a:endParaRPr lang="en-001" sz="3400" b="1" kern="1200" dirty="0"/>
        </a:p>
      </dsp:txBody>
      <dsp:txXfrm>
        <a:off x="28694" y="23337"/>
        <a:ext cx="10915410" cy="75010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FA152-3BE8-4C87-B375-9069C5F1B780}">
      <dsp:nvSpPr>
        <dsp:cNvPr id="0" name=""/>
        <dsp:cNvSpPr/>
      </dsp:nvSpPr>
      <dsp:spPr>
        <a:xfrm>
          <a:off x="5610" y="0"/>
          <a:ext cx="11478529" cy="10831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1" kern="1200"/>
            <a:t>B) Self-Reliance in Vaccine Procurement &amp; Production</a:t>
          </a:r>
          <a:endParaRPr lang="en-001" sz="3900" kern="1200"/>
        </a:p>
      </dsp:txBody>
      <dsp:txXfrm>
        <a:off x="37333" y="31723"/>
        <a:ext cx="11415083" cy="101966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C32830-4934-48D3-A41E-673F73418337}">
      <dsp:nvSpPr>
        <dsp:cNvPr id="0" name=""/>
        <dsp:cNvSpPr/>
      </dsp:nvSpPr>
      <dsp:spPr>
        <a:xfrm>
          <a:off x="5375" y="0"/>
          <a:ext cx="10998993" cy="8799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b="1" kern="1200" dirty="0"/>
            <a:t>C) Develop Routine Cervical Cancer screening </a:t>
          </a:r>
          <a:endParaRPr lang="en-001" sz="3800" b="1" kern="1200" dirty="0"/>
        </a:p>
      </dsp:txBody>
      <dsp:txXfrm>
        <a:off x="31147" y="25772"/>
        <a:ext cx="10947449" cy="82836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41A5F-2931-4F18-B6E9-B036ADAC2F43}">
      <dsp:nvSpPr>
        <dsp:cNvPr id="0" name=""/>
        <dsp:cNvSpPr/>
      </dsp:nvSpPr>
      <dsp:spPr>
        <a:xfrm>
          <a:off x="5205" y="0"/>
          <a:ext cx="10650661" cy="6970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b="1" kern="1200"/>
            <a:t>D) </a:t>
          </a:r>
          <a:r>
            <a:rPr lang="en-US" sz="3000" b="1" kern="1200"/>
            <a:t>Scaling up Cervical Pre-cancer treatment</a:t>
          </a:r>
          <a:endParaRPr lang="en-001" sz="3000" kern="1200"/>
        </a:p>
      </dsp:txBody>
      <dsp:txXfrm>
        <a:off x="25621" y="20416"/>
        <a:ext cx="10609829" cy="65622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D89C4-70F4-4263-9989-7B3AC57F091E}">
      <dsp:nvSpPr>
        <dsp:cNvPr id="0" name=""/>
        <dsp:cNvSpPr/>
      </dsp:nvSpPr>
      <dsp:spPr>
        <a:xfrm>
          <a:off x="5321" y="0"/>
          <a:ext cx="10888265" cy="8337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a:t>E) Scaling up of cervical cancer treatment</a:t>
          </a:r>
          <a:endParaRPr lang="en-001" sz="3600" kern="1200"/>
        </a:p>
      </dsp:txBody>
      <dsp:txXfrm>
        <a:off x="29740" y="24419"/>
        <a:ext cx="10839427" cy="78488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73FEB-D9AA-4525-B8B0-1E5239FCDF79}">
      <dsp:nvSpPr>
        <dsp:cNvPr id="0" name=""/>
        <dsp:cNvSpPr/>
      </dsp:nvSpPr>
      <dsp:spPr>
        <a:xfrm>
          <a:off x="5357" y="0"/>
          <a:ext cx="10962084" cy="1143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ts val="0"/>
            </a:spcAft>
            <a:buNone/>
          </a:pPr>
          <a:r>
            <a:rPr lang="en-US" sz="3400" kern="1200" dirty="0"/>
            <a:t>Stop-gap for Improving Surgical Capacity for CC Treatment</a:t>
          </a:r>
        </a:p>
        <a:p>
          <a:pPr marL="0" lvl="0" indent="0" algn="ctr" defTabSz="1511300">
            <a:lnSpc>
              <a:spcPct val="90000"/>
            </a:lnSpc>
            <a:spcBef>
              <a:spcPct val="0"/>
            </a:spcBef>
            <a:spcAft>
              <a:spcPct val="35000"/>
            </a:spcAft>
            <a:buNone/>
          </a:pPr>
          <a:r>
            <a:rPr lang="en-GB" sz="1800" i="1" kern="1200" dirty="0"/>
            <a:t>(Doi: 10.3332/ecancer.2022.1469</a:t>
          </a:r>
          <a:r>
            <a:rPr lang="en-US" sz="1800" i="1" kern="1200" dirty="0"/>
            <a:t>)</a:t>
          </a:r>
          <a:endParaRPr lang="en-001" sz="1800" i="1" kern="1200" dirty="0"/>
        </a:p>
      </dsp:txBody>
      <dsp:txXfrm>
        <a:off x="38834" y="33477"/>
        <a:ext cx="10895130" cy="10760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FED82D-337B-4F9C-9190-9F65D088D7B2}">
      <dsp:nvSpPr>
        <dsp:cNvPr id="0" name=""/>
        <dsp:cNvSpPr/>
      </dsp:nvSpPr>
      <dsp:spPr>
        <a:xfrm>
          <a:off x="0" y="257062"/>
          <a:ext cx="10515600" cy="1436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249936" rIns="816127"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About </a:t>
          </a:r>
          <a:r>
            <a:rPr lang="en-GB" sz="2200" kern="1200" dirty="0"/>
            <a:t>Prof </a:t>
          </a:r>
          <a:r>
            <a:rPr lang="en-GB" sz="2200" kern="1200" dirty="0" err="1"/>
            <a:t>Okoronkwo</a:t>
          </a:r>
          <a:r>
            <a:rPr lang="en-GB" sz="2200" kern="1200" dirty="0"/>
            <a:t> </a:t>
          </a:r>
          <a:r>
            <a:rPr lang="en-GB" sz="2200" kern="1200" dirty="0" err="1"/>
            <a:t>Kesandu</a:t>
          </a:r>
          <a:r>
            <a:rPr lang="en-GB" sz="2200" kern="1200" dirty="0"/>
            <a:t> OGAN </a:t>
          </a:r>
          <a:r>
            <a:rPr lang="en-US" sz="2200" kern="1200" dirty="0"/>
            <a:t> </a:t>
          </a:r>
        </a:p>
        <a:p>
          <a:pPr marL="228600" lvl="1" indent="-228600" algn="l" defTabSz="977900">
            <a:lnSpc>
              <a:spcPct val="90000"/>
            </a:lnSpc>
            <a:spcBef>
              <a:spcPct val="0"/>
            </a:spcBef>
            <a:spcAft>
              <a:spcPct val="15000"/>
            </a:spcAft>
            <a:buChar char="•"/>
          </a:pPr>
          <a:r>
            <a:rPr lang="en-US" sz="2200" kern="1200" dirty="0"/>
            <a:t>Burden &amp; Disease Course of Cervical Cancer </a:t>
          </a:r>
        </a:p>
        <a:p>
          <a:pPr marL="228600" lvl="1" indent="-228600" algn="l" defTabSz="977900">
            <a:lnSpc>
              <a:spcPct val="90000"/>
            </a:lnSpc>
            <a:spcBef>
              <a:spcPct val="0"/>
            </a:spcBef>
            <a:spcAft>
              <a:spcPct val="15000"/>
            </a:spcAft>
            <a:buChar char="•"/>
          </a:pPr>
          <a:r>
            <a:rPr lang="en-US" sz="2200" kern="1200" dirty="0"/>
            <a:t>World Health Organization Cervical Cancer Global Elimination Strategy </a:t>
          </a:r>
        </a:p>
      </dsp:txBody>
      <dsp:txXfrm>
        <a:off x="0" y="257062"/>
        <a:ext cx="10515600" cy="1436400"/>
      </dsp:txXfrm>
    </dsp:sp>
    <dsp:sp modelId="{DE277D16-34E7-4AAF-A96C-79C298C02EF1}">
      <dsp:nvSpPr>
        <dsp:cNvPr id="0" name=""/>
        <dsp:cNvSpPr/>
      </dsp:nvSpPr>
      <dsp:spPr>
        <a:xfrm>
          <a:off x="525780" y="79942"/>
          <a:ext cx="7360920"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77900">
            <a:lnSpc>
              <a:spcPct val="90000"/>
            </a:lnSpc>
            <a:spcBef>
              <a:spcPct val="0"/>
            </a:spcBef>
            <a:spcAft>
              <a:spcPct val="35000"/>
            </a:spcAft>
            <a:buNone/>
          </a:pPr>
          <a:r>
            <a:rPr lang="en-US" sz="2200" kern="1200" dirty="0"/>
            <a:t>Preamble / Introduction</a:t>
          </a:r>
        </a:p>
      </dsp:txBody>
      <dsp:txXfrm>
        <a:off x="543073" y="97235"/>
        <a:ext cx="7326334" cy="319654"/>
      </dsp:txXfrm>
    </dsp:sp>
    <dsp:sp modelId="{D5DB86D4-5E3E-4E6B-BECD-965415825CEF}">
      <dsp:nvSpPr>
        <dsp:cNvPr id="0" name=""/>
        <dsp:cNvSpPr/>
      </dsp:nvSpPr>
      <dsp:spPr>
        <a:xfrm>
          <a:off x="0" y="2069447"/>
          <a:ext cx="10515600" cy="10773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249936" rIns="816127" bIns="156464" numCol="1" spcCol="1270" anchor="t" anchorCtr="0">
          <a:noAutofit/>
        </a:bodyPr>
        <a:lstStyle/>
        <a:p>
          <a:pPr marL="228600" lvl="1" indent="-228600" algn="l" defTabSz="977900">
            <a:lnSpc>
              <a:spcPct val="90000"/>
            </a:lnSpc>
            <a:spcBef>
              <a:spcPct val="0"/>
            </a:spcBef>
            <a:spcAft>
              <a:spcPct val="15000"/>
            </a:spcAft>
            <a:buChar char="•"/>
          </a:pPr>
          <a:r>
            <a:rPr lang="en-GB" sz="2200" kern="1200" dirty="0"/>
            <a:t>Objectives &amp; milestones of the Framework </a:t>
          </a:r>
          <a:r>
            <a:rPr lang="en-US" sz="2200" kern="1200" dirty="0"/>
            <a:t> </a:t>
          </a:r>
        </a:p>
        <a:p>
          <a:pPr marL="228600" lvl="1" indent="-228600" algn="l" defTabSz="977900">
            <a:lnSpc>
              <a:spcPct val="90000"/>
            </a:lnSpc>
            <a:spcBef>
              <a:spcPct val="0"/>
            </a:spcBef>
            <a:spcAft>
              <a:spcPct val="15000"/>
            </a:spcAft>
            <a:buChar char="•"/>
          </a:pPr>
          <a:r>
            <a:rPr lang="en-US" sz="2200" kern="1200" dirty="0"/>
            <a:t>Initiation of Routine HPV Immunization in Nigeria – a good first step </a:t>
          </a:r>
        </a:p>
      </dsp:txBody>
      <dsp:txXfrm>
        <a:off x="0" y="2069447"/>
        <a:ext cx="10515600" cy="1077300"/>
      </dsp:txXfrm>
    </dsp:sp>
    <dsp:sp modelId="{06487470-ABB3-4D51-829D-7318B97E06F8}">
      <dsp:nvSpPr>
        <dsp:cNvPr id="0" name=""/>
        <dsp:cNvSpPr/>
      </dsp:nvSpPr>
      <dsp:spPr>
        <a:xfrm>
          <a:off x="525780" y="1758262"/>
          <a:ext cx="7423266" cy="4883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77900">
            <a:lnSpc>
              <a:spcPct val="90000"/>
            </a:lnSpc>
            <a:spcBef>
              <a:spcPct val="0"/>
            </a:spcBef>
            <a:spcAft>
              <a:spcPct val="35000"/>
            </a:spcAft>
            <a:buNone/>
          </a:pPr>
          <a:r>
            <a:rPr lang="en-US" sz="2200" kern="1200" dirty="0"/>
            <a:t>The African Region Framework for Implementing the WHO-90-70-90 Strategy  </a:t>
          </a:r>
        </a:p>
      </dsp:txBody>
      <dsp:txXfrm>
        <a:off x="549617" y="1782099"/>
        <a:ext cx="7375592" cy="440631"/>
      </dsp:txXfrm>
    </dsp:sp>
    <dsp:sp modelId="{56376931-AC08-4689-923A-E8907E943E06}">
      <dsp:nvSpPr>
        <dsp:cNvPr id="0" name=""/>
        <dsp:cNvSpPr/>
      </dsp:nvSpPr>
      <dsp:spPr>
        <a:xfrm>
          <a:off x="0" y="3388667"/>
          <a:ext cx="10515600" cy="1436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249936" rIns="816127"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Enhancing Routine HPV Immunization</a:t>
          </a:r>
          <a:endParaRPr lang="en-US" sz="1800" kern="1200" dirty="0"/>
        </a:p>
        <a:p>
          <a:pPr marL="228600" lvl="1" indent="-228600" algn="l" defTabSz="977900">
            <a:lnSpc>
              <a:spcPct val="90000"/>
            </a:lnSpc>
            <a:spcBef>
              <a:spcPct val="0"/>
            </a:spcBef>
            <a:spcAft>
              <a:spcPct val="15000"/>
            </a:spcAft>
            <a:buChar char="•"/>
          </a:pPr>
          <a:r>
            <a:rPr lang="en-US" sz="2200" kern="1200" dirty="0"/>
            <a:t>Developing Routine CC Screening and pre-cancer treatment</a:t>
          </a:r>
          <a:endParaRPr lang="en-US" sz="1800" kern="1200" dirty="0"/>
        </a:p>
        <a:p>
          <a:pPr marL="228600" lvl="1" indent="-228600" algn="l" defTabSz="977900">
            <a:lnSpc>
              <a:spcPct val="90000"/>
            </a:lnSpc>
            <a:spcBef>
              <a:spcPct val="0"/>
            </a:spcBef>
            <a:spcAft>
              <a:spcPct val="15000"/>
            </a:spcAft>
            <a:buChar char="•"/>
          </a:pPr>
          <a:r>
            <a:rPr lang="en-US" sz="2200" kern="1200" dirty="0"/>
            <a:t>Scaling up of CC treatment  </a:t>
          </a:r>
          <a:endParaRPr lang="en-US" sz="1800" kern="1200" dirty="0"/>
        </a:p>
      </dsp:txBody>
      <dsp:txXfrm>
        <a:off x="0" y="3388667"/>
        <a:ext cx="10515600" cy="1436400"/>
      </dsp:txXfrm>
    </dsp:sp>
    <dsp:sp modelId="{F3734853-947E-418E-A892-65040343CEB9}">
      <dsp:nvSpPr>
        <dsp:cNvPr id="0" name=""/>
        <dsp:cNvSpPr/>
      </dsp:nvSpPr>
      <dsp:spPr>
        <a:xfrm>
          <a:off x="525780" y="3211547"/>
          <a:ext cx="7360920"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77900">
            <a:lnSpc>
              <a:spcPct val="90000"/>
            </a:lnSpc>
            <a:spcBef>
              <a:spcPct val="0"/>
            </a:spcBef>
            <a:spcAft>
              <a:spcPct val="35000"/>
            </a:spcAft>
            <a:buNone/>
          </a:pPr>
          <a:r>
            <a:rPr lang="en-GB" sz="2200" kern="1200" dirty="0"/>
            <a:t>Defining the Next Steps for CC elimination in Nigeria </a:t>
          </a:r>
          <a:endParaRPr lang="en-US" sz="2200" kern="1200" dirty="0"/>
        </a:p>
      </dsp:txBody>
      <dsp:txXfrm>
        <a:off x="543073" y="3228840"/>
        <a:ext cx="7326334" cy="319654"/>
      </dsp:txXfrm>
    </dsp:sp>
    <dsp:sp modelId="{083A3768-FBA0-47E3-A5E3-7E78D034EA7F}">
      <dsp:nvSpPr>
        <dsp:cNvPr id="0" name=""/>
        <dsp:cNvSpPr/>
      </dsp:nvSpPr>
      <dsp:spPr>
        <a:xfrm>
          <a:off x="0" y="5066987"/>
          <a:ext cx="10515600"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6137AB-3AB4-4046-86D7-F7141F79BA1E}">
      <dsp:nvSpPr>
        <dsp:cNvPr id="0" name=""/>
        <dsp:cNvSpPr/>
      </dsp:nvSpPr>
      <dsp:spPr>
        <a:xfrm>
          <a:off x="525780" y="4889867"/>
          <a:ext cx="7360920"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77900">
            <a:lnSpc>
              <a:spcPct val="90000"/>
            </a:lnSpc>
            <a:spcBef>
              <a:spcPct val="0"/>
            </a:spcBef>
            <a:spcAft>
              <a:spcPct val="35000"/>
            </a:spcAft>
            <a:buNone/>
          </a:pPr>
          <a:r>
            <a:rPr lang="en-US" sz="2200" kern="1200" dirty="0"/>
            <a:t>Conclusion</a:t>
          </a:r>
        </a:p>
      </dsp:txBody>
      <dsp:txXfrm>
        <a:off x="543073" y="4907160"/>
        <a:ext cx="7326334" cy="3196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6611A-75DE-4695-BE67-A2682E88913A}">
      <dsp:nvSpPr>
        <dsp:cNvPr id="0" name=""/>
        <dsp:cNvSpPr/>
      </dsp:nvSpPr>
      <dsp:spPr>
        <a:xfrm>
          <a:off x="5124" y="0"/>
          <a:ext cx="10484569" cy="9926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About Prof Okoronkwo Kesandu OGAN </a:t>
          </a:r>
          <a:br>
            <a:rPr lang="en-US" sz="2600" kern="1200"/>
          </a:br>
          <a:r>
            <a:rPr lang="en-US" sz="2600" i="1" kern="1200"/>
            <a:t>(6th Jan, 1919 – 24th Aug. 1980) </a:t>
          </a:r>
          <a:endParaRPr lang="en-001" sz="2600" kern="1200"/>
        </a:p>
      </dsp:txBody>
      <dsp:txXfrm>
        <a:off x="34197" y="29073"/>
        <a:ext cx="10426423" cy="9344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036837-DB06-4931-AB5D-FCEF55A8F6C3}">
      <dsp:nvSpPr>
        <dsp:cNvPr id="0" name=""/>
        <dsp:cNvSpPr/>
      </dsp:nvSpPr>
      <dsp:spPr>
        <a:xfrm>
          <a:off x="0" y="862530"/>
          <a:ext cx="4008582" cy="40085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GB" sz="3900" b="1" kern="1200" dirty="0"/>
            <a:t>UNTH Labour Ward Named after Prof OK OGAN</a:t>
          </a:r>
          <a:endParaRPr lang="en-001" sz="3900" kern="1200" dirty="0"/>
        </a:p>
      </dsp:txBody>
      <dsp:txXfrm>
        <a:off x="587043" y="1449573"/>
        <a:ext cx="2834496" cy="28344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5C5CC-1090-44F9-ACD1-4CA1B76B45CA}">
      <dsp:nvSpPr>
        <dsp:cNvPr id="0" name=""/>
        <dsp:cNvSpPr/>
      </dsp:nvSpPr>
      <dsp:spPr>
        <a:xfrm>
          <a:off x="0" y="4688"/>
          <a:ext cx="4867563"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a:t>Prof. O.K Ogan was: </a:t>
          </a:r>
          <a:endParaRPr lang="en-001" sz="3600" kern="1200"/>
        </a:p>
      </dsp:txBody>
      <dsp:txXfrm>
        <a:off x="42151" y="46839"/>
        <a:ext cx="4783261" cy="7791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7A7D4-86BD-4945-8DA5-D828BF006F4A}">
      <dsp:nvSpPr>
        <dsp:cNvPr id="0" name=""/>
        <dsp:cNvSpPr/>
      </dsp:nvSpPr>
      <dsp:spPr>
        <a:xfrm>
          <a:off x="0" y="0"/>
          <a:ext cx="1325563" cy="1325563"/>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6E27F-6BD1-4383-A12C-7215DC63F300}">
      <dsp:nvSpPr>
        <dsp:cNvPr id="0" name=""/>
        <dsp:cNvSpPr/>
      </dsp:nvSpPr>
      <dsp:spPr>
        <a:xfrm>
          <a:off x="662781" y="0"/>
          <a:ext cx="9852818" cy="132556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2410" tIns="232410" rIns="232410" bIns="232410" numCol="1" spcCol="1270" anchor="ctr" anchorCtr="0">
          <a:noAutofit/>
        </a:bodyPr>
        <a:lstStyle/>
        <a:p>
          <a:pPr marL="0" lvl="0" indent="0" algn="ctr" defTabSz="2711450">
            <a:lnSpc>
              <a:spcPct val="90000"/>
            </a:lnSpc>
            <a:spcBef>
              <a:spcPct val="0"/>
            </a:spcBef>
            <a:spcAft>
              <a:spcPct val="35000"/>
            </a:spcAft>
            <a:buNone/>
          </a:pPr>
          <a:r>
            <a:rPr lang="en-GB" sz="6100" b="1" kern="1200"/>
            <a:t>Introduction</a:t>
          </a:r>
          <a:r>
            <a:rPr lang="en-GB" sz="6100" kern="1200"/>
            <a:t> </a:t>
          </a:r>
          <a:endParaRPr lang="en-001" sz="6100" kern="1200"/>
        </a:p>
      </dsp:txBody>
      <dsp:txXfrm>
        <a:off x="662781" y="0"/>
        <a:ext cx="9852818" cy="13255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C99F2-ACEA-4ED2-A1CC-51DF36F20B22}">
      <dsp:nvSpPr>
        <dsp:cNvPr id="0" name=""/>
        <dsp:cNvSpPr/>
      </dsp:nvSpPr>
      <dsp:spPr>
        <a:xfrm rot="5400000">
          <a:off x="-436108" y="438890"/>
          <a:ext cx="2907392" cy="203517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New cases/yr globally about 660,000 </a:t>
          </a:r>
          <a:endParaRPr lang="en-001" sz="2000" kern="1200" dirty="0"/>
        </a:p>
      </dsp:txBody>
      <dsp:txXfrm rot="-5400000">
        <a:off x="1" y="1020368"/>
        <a:ext cx="2035174" cy="872218"/>
      </dsp:txXfrm>
    </dsp:sp>
    <dsp:sp modelId="{EAFB4E31-BBDD-4ECE-AC31-55C92ABBDCB4}">
      <dsp:nvSpPr>
        <dsp:cNvPr id="0" name=""/>
        <dsp:cNvSpPr/>
      </dsp:nvSpPr>
      <dsp:spPr>
        <a:xfrm rot="5400000">
          <a:off x="3130209" y="-1092252"/>
          <a:ext cx="1889805" cy="407987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Globally → 4</a:t>
          </a:r>
          <a:r>
            <a:rPr lang="en-US" sz="2200" kern="1200" baseline="30000" dirty="0"/>
            <a:t>th</a:t>
          </a:r>
          <a:r>
            <a:rPr lang="en-US" sz="2200" kern="1200" dirty="0"/>
            <a:t> commonest ca in women</a:t>
          </a:r>
          <a:endParaRPr lang="en-001" sz="2200" kern="1200" dirty="0"/>
        </a:p>
        <a:p>
          <a:pPr marL="228600" lvl="1" indent="-228600" algn="l" defTabSz="977900">
            <a:lnSpc>
              <a:spcPct val="90000"/>
            </a:lnSpc>
            <a:spcBef>
              <a:spcPct val="0"/>
            </a:spcBef>
            <a:spcAft>
              <a:spcPct val="15000"/>
            </a:spcAft>
            <a:buChar char="•"/>
          </a:pPr>
          <a:r>
            <a:rPr lang="en-US" sz="2200" kern="1200" dirty="0"/>
            <a:t>Africa →  4</a:t>
          </a:r>
          <a:r>
            <a:rPr lang="en-US" sz="2200" kern="1200" baseline="30000" dirty="0"/>
            <a:t>th</a:t>
          </a:r>
          <a:r>
            <a:rPr lang="en-US" sz="2200" kern="1200" dirty="0"/>
            <a:t> </a:t>
          </a:r>
          <a:endParaRPr lang="en-001" sz="2200" kern="1200" dirty="0"/>
        </a:p>
        <a:p>
          <a:pPr marL="228600" lvl="1" indent="-228600" algn="l" defTabSz="977900">
            <a:lnSpc>
              <a:spcPct val="90000"/>
            </a:lnSpc>
            <a:spcBef>
              <a:spcPct val="0"/>
            </a:spcBef>
            <a:spcAft>
              <a:spcPct val="15000"/>
            </a:spcAft>
            <a:buChar char="•"/>
          </a:pPr>
          <a:r>
            <a:rPr lang="en-US" sz="2200" kern="1200" dirty="0"/>
            <a:t>sub-Saharan Africa → 2</a:t>
          </a:r>
          <a:r>
            <a:rPr lang="en-US" sz="2200" kern="1200" baseline="30000" dirty="0"/>
            <a:t>nd</a:t>
          </a:r>
          <a:r>
            <a:rPr lang="en-US" sz="2200" kern="1200" dirty="0"/>
            <a:t> </a:t>
          </a:r>
          <a:endParaRPr lang="en-001" sz="2200" kern="1200" dirty="0"/>
        </a:p>
        <a:p>
          <a:pPr marL="228600" lvl="1" indent="-228600" algn="l" defTabSz="977900">
            <a:lnSpc>
              <a:spcPct val="90000"/>
            </a:lnSpc>
            <a:spcBef>
              <a:spcPct val="0"/>
            </a:spcBef>
            <a:spcAft>
              <a:spcPct val="15000"/>
            </a:spcAft>
            <a:buChar char="•"/>
          </a:pPr>
          <a:r>
            <a:rPr lang="en-US" sz="2200" kern="1200" dirty="0"/>
            <a:t>Nigeria →  2</a:t>
          </a:r>
          <a:r>
            <a:rPr lang="en-US" sz="2200" kern="1200" baseline="30000" dirty="0"/>
            <a:t>nd</a:t>
          </a:r>
          <a:endParaRPr lang="en-001" sz="2200" kern="1200" dirty="0"/>
        </a:p>
      </dsp:txBody>
      <dsp:txXfrm rot="-5400000">
        <a:off x="2035175" y="95035"/>
        <a:ext cx="3987622" cy="1705299"/>
      </dsp:txXfrm>
    </dsp:sp>
    <dsp:sp modelId="{8EA4C9EF-F351-4739-97B3-04D84DB0D766}">
      <dsp:nvSpPr>
        <dsp:cNvPr id="0" name=""/>
        <dsp:cNvSpPr/>
      </dsp:nvSpPr>
      <dsp:spPr>
        <a:xfrm rot="5400000">
          <a:off x="-436108" y="3065117"/>
          <a:ext cx="2907392" cy="203517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Deaths/yr globally about 350,000 </a:t>
          </a:r>
          <a:endParaRPr lang="en-001" sz="2000" kern="1200" dirty="0"/>
        </a:p>
      </dsp:txBody>
      <dsp:txXfrm rot="-5400000">
        <a:off x="1" y="3646595"/>
        <a:ext cx="2035174" cy="872218"/>
      </dsp:txXfrm>
    </dsp:sp>
    <dsp:sp modelId="{955F341B-BECB-4845-83C1-114D7CA9A44A}">
      <dsp:nvSpPr>
        <dsp:cNvPr id="0" name=""/>
        <dsp:cNvSpPr/>
      </dsp:nvSpPr>
      <dsp:spPr>
        <a:xfrm rot="5400000">
          <a:off x="3130209" y="1533973"/>
          <a:ext cx="1889805" cy="407987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ts val="0"/>
            </a:spcAft>
            <a:buChar char="•"/>
          </a:pPr>
          <a:r>
            <a:rPr lang="en-US" sz="2000" kern="1200" dirty="0"/>
            <a:t>Globally → 3</a:t>
          </a:r>
          <a:r>
            <a:rPr lang="en-US" sz="2000" kern="1200" baseline="30000" dirty="0"/>
            <a:t>rd</a:t>
          </a:r>
          <a:r>
            <a:rPr lang="en-US" sz="2000" kern="1200" dirty="0"/>
            <a:t> commonest Ca deaths in women</a:t>
          </a:r>
          <a:endParaRPr lang="en-001" sz="2000" kern="1200" dirty="0"/>
        </a:p>
        <a:p>
          <a:pPr marL="457200" lvl="2" indent="-228600" algn="l" defTabSz="889000">
            <a:lnSpc>
              <a:spcPct val="90000"/>
            </a:lnSpc>
            <a:spcBef>
              <a:spcPct val="0"/>
            </a:spcBef>
            <a:spcAft>
              <a:spcPct val="15000"/>
            </a:spcAft>
            <a:buFont typeface="Wingdings" panose="05000000000000000000" pitchFamily="2" charset="2"/>
            <a:buChar char="ü"/>
          </a:pPr>
          <a:r>
            <a:rPr lang="en-US" sz="2000" kern="1200" dirty="0">
              <a:highlight>
                <a:srgbClr val="FFFF00"/>
              </a:highlight>
            </a:rPr>
            <a:t>About 94% → LMICs </a:t>
          </a:r>
          <a:endParaRPr lang="en-001" sz="2000" kern="1200" dirty="0">
            <a:highlight>
              <a:srgbClr val="FFFF00"/>
            </a:highlight>
          </a:endParaRPr>
        </a:p>
        <a:p>
          <a:pPr marL="228600" lvl="1" indent="-228600" algn="l" defTabSz="977900">
            <a:lnSpc>
              <a:spcPct val="90000"/>
            </a:lnSpc>
            <a:spcBef>
              <a:spcPct val="0"/>
            </a:spcBef>
            <a:spcAft>
              <a:spcPct val="15000"/>
            </a:spcAft>
            <a:buChar char="•"/>
          </a:pPr>
          <a:r>
            <a:rPr lang="en-US" sz="2200" kern="1200" dirty="0"/>
            <a:t>Africa → 4</a:t>
          </a:r>
          <a:r>
            <a:rPr lang="en-US" sz="2200" kern="1200" baseline="30000" dirty="0"/>
            <a:t>th</a:t>
          </a:r>
          <a:r>
            <a:rPr lang="en-US" sz="2200" kern="1200" dirty="0"/>
            <a:t> </a:t>
          </a:r>
          <a:endParaRPr lang="en-001" sz="2200" kern="1200" dirty="0"/>
        </a:p>
        <a:p>
          <a:pPr marL="228600" lvl="1" indent="-228600" algn="l" defTabSz="977900">
            <a:lnSpc>
              <a:spcPct val="90000"/>
            </a:lnSpc>
            <a:spcBef>
              <a:spcPct val="0"/>
            </a:spcBef>
            <a:spcAft>
              <a:spcPct val="15000"/>
            </a:spcAft>
            <a:buChar char="•"/>
          </a:pPr>
          <a:r>
            <a:rPr lang="en-US" sz="2200" kern="1200" dirty="0">
              <a:highlight>
                <a:srgbClr val="FFFF00"/>
              </a:highlight>
            </a:rPr>
            <a:t>sub-Saharan Africa → 1</a:t>
          </a:r>
          <a:r>
            <a:rPr lang="en-US" sz="2200" kern="1200" baseline="30000" dirty="0">
              <a:highlight>
                <a:srgbClr val="FFFF00"/>
              </a:highlight>
            </a:rPr>
            <a:t>st</a:t>
          </a:r>
          <a:r>
            <a:rPr lang="en-US" sz="2200" kern="1200" dirty="0">
              <a:highlight>
                <a:srgbClr val="FFFF00"/>
              </a:highlight>
            </a:rPr>
            <a:t> </a:t>
          </a:r>
          <a:endParaRPr lang="en-001" sz="2200" kern="1200" dirty="0">
            <a:highlight>
              <a:srgbClr val="FFFF00"/>
            </a:highlight>
          </a:endParaRPr>
        </a:p>
        <a:p>
          <a:pPr marL="228600" lvl="1" indent="-228600" algn="l" defTabSz="977900">
            <a:lnSpc>
              <a:spcPct val="90000"/>
            </a:lnSpc>
            <a:spcBef>
              <a:spcPct val="0"/>
            </a:spcBef>
            <a:spcAft>
              <a:spcPct val="15000"/>
            </a:spcAft>
            <a:buChar char="•"/>
          </a:pPr>
          <a:r>
            <a:rPr lang="en-US" sz="2200" kern="1200" dirty="0"/>
            <a:t>Nigeria → 2</a:t>
          </a:r>
          <a:r>
            <a:rPr lang="en-US" sz="2200" kern="1200" baseline="30000" dirty="0"/>
            <a:t>nd</a:t>
          </a:r>
          <a:r>
            <a:rPr lang="en-US" sz="2200" kern="1200" dirty="0"/>
            <a:t> </a:t>
          </a:r>
          <a:endParaRPr lang="en-001" sz="2200" kern="1200" dirty="0"/>
        </a:p>
      </dsp:txBody>
      <dsp:txXfrm rot="-5400000">
        <a:off x="2035175" y="2721261"/>
        <a:ext cx="3987622" cy="17052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122EB-85C3-4524-9A55-40669424706B}">
      <dsp:nvSpPr>
        <dsp:cNvPr id="0" name=""/>
        <dsp:cNvSpPr/>
      </dsp:nvSpPr>
      <dsp:spPr>
        <a:xfrm>
          <a:off x="0" y="0"/>
          <a:ext cx="10474842" cy="21752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GB" sz="5400" kern="1200" dirty="0"/>
            <a:t>Goal </a:t>
          </a:r>
          <a:r>
            <a:rPr lang="en-GB" sz="5400" kern="1200" dirty="0">
              <a:latin typeface="Calibri" panose="020F0502020204030204" pitchFamily="34" charset="0"/>
              <a:cs typeface="Calibri" panose="020F0502020204030204" pitchFamily="34" charset="0"/>
            </a:rPr>
            <a:t>→</a:t>
          </a:r>
          <a:r>
            <a:rPr lang="en-GB" sz="5400" kern="1200" dirty="0"/>
            <a:t>To eliminate cervical cancer  as a Public health problem globally </a:t>
          </a:r>
        </a:p>
      </dsp:txBody>
      <dsp:txXfrm>
        <a:off x="106185" y="106185"/>
        <a:ext cx="10262472" cy="1962840"/>
      </dsp:txXfrm>
    </dsp:sp>
    <dsp:sp modelId="{5DC15B20-DD26-4466-91EB-DE319DA291FF}">
      <dsp:nvSpPr>
        <dsp:cNvPr id="0" name=""/>
        <dsp:cNvSpPr/>
      </dsp:nvSpPr>
      <dsp:spPr>
        <a:xfrm>
          <a:off x="63791" y="2534175"/>
          <a:ext cx="10347258" cy="2390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2576" tIns="68580" rIns="384048" bIns="68580" numCol="1" spcCol="1270" anchor="t" anchorCtr="0">
          <a:noAutofit/>
        </a:bodyPr>
        <a:lstStyle/>
        <a:p>
          <a:pPr marL="285750" lvl="1" indent="-285750" algn="ctr" defTabSz="1866900">
            <a:lnSpc>
              <a:spcPct val="90000"/>
            </a:lnSpc>
            <a:spcBef>
              <a:spcPct val="0"/>
            </a:spcBef>
            <a:spcAft>
              <a:spcPct val="20000"/>
            </a:spcAft>
            <a:buFont typeface="Wingdings" panose="05000000000000000000" pitchFamily="2" charset="2"/>
            <a:buNone/>
          </a:pPr>
          <a:r>
            <a:rPr lang="en-GB" sz="4200" b="1" kern="1200" dirty="0"/>
            <a:t>To Achieve this goal</a:t>
          </a:r>
          <a:endParaRPr lang="en-GB" sz="4200" kern="1200" dirty="0"/>
        </a:p>
        <a:p>
          <a:pPr marL="285750" lvl="1" indent="-285750" algn="l" defTabSz="1866900">
            <a:lnSpc>
              <a:spcPct val="90000"/>
            </a:lnSpc>
            <a:spcBef>
              <a:spcPct val="0"/>
            </a:spcBef>
            <a:spcAft>
              <a:spcPct val="20000"/>
            </a:spcAft>
            <a:buFont typeface="Wingdings" panose="05000000000000000000" pitchFamily="2" charset="2"/>
            <a:buChar char="ü"/>
          </a:pPr>
          <a:r>
            <a:rPr lang="en-GB" sz="4200" b="0" kern="1200" dirty="0"/>
            <a:t>All countries </a:t>
          </a:r>
          <a:r>
            <a:rPr lang="en-GB" sz="4200" kern="1200" dirty="0">
              <a:latin typeface="Calibri" panose="020F0502020204030204" pitchFamily="34" charset="0"/>
              <a:cs typeface="Calibri" panose="020F0502020204030204" pitchFamily="34" charset="0"/>
            </a:rPr>
            <a:t>→ </a:t>
          </a:r>
          <a:r>
            <a:rPr lang="en-GB" sz="4200" b="0" u="sng" kern="1200" dirty="0"/>
            <a:t>reach &amp; maintain </a:t>
          </a:r>
          <a:r>
            <a:rPr lang="en-GB" sz="4200" b="0" kern="1200" dirty="0"/>
            <a:t>an incidence rate &lt; 4 per 100,000 women</a:t>
          </a:r>
        </a:p>
      </dsp:txBody>
      <dsp:txXfrm>
        <a:off x="63791" y="2534175"/>
        <a:ext cx="10347258" cy="23906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0C51A-E8E7-4CA5-BD12-8A52B958CD31}">
      <dsp:nvSpPr>
        <dsp:cNvPr id="0" name=""/>
        <dsp:cNvSpPr/>
      </dsp:nvSpPr>
      <dsp:spPr>
        <a:xfrm>
          <a:off x="0" y="0"/>
          <a:ext cx="1325563" cy="1325563"/>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B27B66-41B1-4FBC-BEDB-0C55C815AEC6}">
      <dsp:nvSpPr>
        <dsp:cNvPr id="0" name=""/>
        <dsp:cNvSpPr/>
      </dsp:nvSpPr>
      <dsp:spPr>
        <a:xfrm>
          <a:off x="662781" y="0"/>
          <a:ext cx="9852818" cy="132556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2410" tIns="232410" rIns="232410" bIns="232410" numCol="1" spcCol="1270" anchor="ctr" anchorCtr="0">
          <a:noAutofit/>
        </a:bodyPr>
        <a:lstStyle/>
        <a:p>
          <a:pPr marL="0" lvl="0" indent="0" algn="ctr" defTabSz="2711450">
            <a:lnSpc>
              <a:spcPct val="90000"/>
            </a:lnSpc>
            <a:spcBef>
              <a:spcPct val="0"/>
            </a:spcBef>
            <a:spcAft>
              <a:spcPct val="35000"/>
            </a:spcAft>
            <a:buNone/>
          </a:pPr>
          <a:r>
            <a:rPr lang="en-GB" sz="6100" kern="1200" dirty="0"/>
            <a:t>So, what is Africa Doing?</a:t>
          </a:r>
        </a:p>
      </dsp:txBody>
      <dsp:txXfrm>
        <a:off x="662781" y="0"/>
        <a:ext cx="9852818" cy="132556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E9CF26-2BCE-43B7-BC56-B24FA56FFD3D}" type="datetimeFigureOut">
              <a:rPr lang="en-GB" smtClean="0"/>
              <a:t>29/11/2024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084E2-E230-4500-8EED-86ABDC5D82AE}" type="slidenum">
              <a:rPr lang="en-GB" smtClean="0"/>
              <a:t>‹#›</a:t>
            </a:fld>
            <a:endParaRPr lang="en-GB"/>
          </a:p>
        </p:txBody>
      </p:sp>
    </p:spTree>
    <p:extLst>
      <p:ext uri="{BB962C8B-B14F-4D97-AF65-F5344CB8AC3E}">
        <p14:creationId xmlns:p14="http://schemas.microsoft.com/office/powerpoint/2010/main" val="260417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1</a:t>
            </a:fld>
            <a:endParaRPr lang="en-GB"/>
          </a:p>
        </p:txBody>
      </p:sp>
    </p:spTree>
    <p:extLst>
      <p:ext uri="{BB962C8B-B14F-4D97-AF65-F5344CB8AC3E}">
        <p14:creationId xmlns:p14="http://schemas.microsoft.com/office/powerpoint/2010/main" val="4215232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10</a:t>
            </a:fld>
            <a:endParaRPr lang="en-GB"/>
          </a:p>
        </p:txBody>
      </p:sp>
    </p:spTree>
    <p:extLst>
      <p:ext uri="{BB962C8B-B14F-4D97-AF65-F5344CB8AC3E}">
        <p14:creationId xmlns:p14="http://schemas.microsoft.com/office/powerpoint/2010/main" val="2357749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11</a:t>
            </a:fld>
            <a:endParaRPr lang="en-GB"/>
          </a:p>
        </p:txBody>
      </p:sp>
    </p:spTree>
    <p:extLst>
      <p:ext uri="{BB962C8B-B14F-4D97-AF65-F5344CB8AC3E}">
        <p14:creationId xmlns:p14="http://schemas.microsoft.com/office/powerpoint/2010/main" val="3527575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12</a:t>
            </a:fld>
            <a:endParaRPr lang="en-GB"/>
          </a:p>
        </p:txBody>
      </p:sp>
    </p:spTree>
    <p:extLst>
      <p:ext uri="{BB962C8B-B14F-4D97-AF65-F5344CB8AC3E}">
        <p14:creationId xmlns:p14="http://schemas.microsoft.com/office/powerpoint/2010/main" val="1735637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13</a:t>
            </a:fld>
            <a:endParaRPr lang="en-GB"/>
          </a:p>
        </p:txBody>
      </p:sp>
    </p:spTree>
    <p:extLst>
      <p:ext uri="{BB962C8B-B14F-4D97-AF65-F5344CB8AC3E}">
        <p14:creationId xmlns:p14="http://schemas.microsoft.com/office/powerpoint/2010/main" val="3112481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15</a:t>
            </a:fld>
            <a:endParaRPr lang="en-GB"/>
          </a:p>
        </p:txBody>
      </p:sp>
    </p:spTree>
    <p:extLst>
      <p:ext uri="{BB962C8B-B14F-4D97-AF65-F5344CB8AC3E}">
        <p14:creationId xmlns:p14="http://schemas.microsoft.com/office/powerpoint/2010/main" val="3866664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16</a:t>
            </a:fld>
            <a:endParaRPr lang="en-GB"/>
          </a:p>
        </p:txBody>
      </p:sp>
    </p:spTree>
    <p:extLst>
      <p:ext uri="{BB962C8B-B14F-4D97-AF65-F5344CB8AC3E}">
        <p14:creationId xmlns:p14="http://schemas.microsoft.com/office/powerpoint/2010/main" val="691463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17</a:t>
            </a:fld>
            <a:endParaRPr lang="en-GB"/>
          </a:p>
        </p:txBody>
      </p:sp>
    </p:spTree>
    <p:extLst>
      <p:ext uri="{BB962C8B-B14F-4D97-AF65-F5344CB8AC3E}">
        <p14:creationId xmlns:p14="http://schemas.microsoft.com/office/powerpoint/2010/main" val="2126097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084E2-E230-4500-8EED-86ABDC5D82A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757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084E2-E230-4500-8EED-86ABDC5D82A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486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4F3C-56CE-49D7-ADB4-0A4E912512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4045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23</a:t>
            </a:fld>
            <a:endParaRPr lang="en-GB"/>
          </a:p>
        </p:txBody>
      </p:sp>
    </p:spTree>
    <p:extLst>
      <p:ext uri="{BB962C8B-B14F-4D97-AF65-F5344CB8AC3E}">
        <p14:creationId xmlns:p14="http://schemas.microsoft.com/office/powerpoint/2010/main" val="2800086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24</a:t>
            </a:fld>
            <a:endParaRPr lang="en-GB"/>
          </a:p>
        </p:txBody>
      </p:sp>
    </p:spTree>
    <p:extLst>
      <p:ext uri="{BB962C8B-B14F-4D97-AF65-F5344CB8AC3E}">
        <p14:creationId xmlns:p14="http://schemas.microsoft.com/office/powerpoint/2010/main" val="3587621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25</a:t>
            </a:fld>
            <a:endParaRPr lang="en-GB"/>
          </a:p>
        </p:txBody>
      </p:sp>
    </p:spTree>
    <p:extLst>
      <p:ext uri="{BB962C8B-B14F-4D97-AF65-F5344CB8AC3E}">
        <p14:creationId xmlns:p14="http://schemas.microsoft.com/office/powerpoint/2010/main" val="1014838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26</a:t>
            </a:fld>
            <a:endParaRPr lang="en-GB"/>
          </a:p>
        </p:txBody>
      </p:sp>
    </p:spTree>
    <p:extLst>
      <p:ext uri="{BB962C8B-B14F-4D97-AF65-F5344CB8AC3E}">
        <p14:creationId xmlns:p14="http://schemas.microsoft.com/office/powerpoint/2010/main" val="1379637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084E2-E230-4500-8EED-86ABDC5D82A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593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endParaRPr lang="en-001"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44084E2-E230-4500-8EED-86ABDC5D82AE}" type="slidenum">
              <a:rPr lang="en-GB" smtClean="0"/>
              <a:t>28</a:t>
            </a:fld>
            <a:endParaRPr lang="en-GB"/>
          </a:p>
        </p:txBody>
      </p:sp>
    </p:spTree>
    <p:extLst>
      <p:ext uri="{BB962C8B-B14F-4D97-AF65-F5344CB8AC3E}">
        <p14:creationId xmlns:p14="http://schemas.microsoft.com/office/powerpoint/2010/main" val="3118371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29</a:t>
            </a:fld>
            <a:endParaRPr lang="en-GB"/>
          </a:p>
        </p:txBody>
      </p:sp>
    </p:spTree>
    <p:extLst>
      <p:ext uri="{BB962C8B-B14F-4D97-AF65-F5344CB8AC3E}">
        <p14:creationId xmlns:p14="http://schemas.microsoft.com/office/powerpoint/2010/main" val="2645832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30</a:t>
            </a:fld>
            <a:endParaRPr lang="en-GB"/>
          </a:p>
        </p:txBody>
      </p:sp>
    </p:spTree>
    <p:extLst>
      <p:ext uri="{BB962C8B-B14F-4D97-AF65-F5344CB8AC3E}">
        <p14:creationId xmlns:p14="http://schemas.microsoft.com/office/powerpoint/2010/main" val="1501497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3</a:t>
            </a:fld>
            <a:endParaRPr lang="en-GB"/>
          </a:p>
        </p:txBody>
      </p:sp>
    </p:spTree>
    <p:extLst>
      <p:ext uri="{BB962C8B-B14F-4D97-AF65-F5344CB8AC3E}">
        <p14:creationId xmlns:p14="http://schemas.microsoft.com/office/powerpoint/2010/main" val="2808062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31</a:t>
            </a:fld>
            <a:endParaRPr lang="en-GB"/>
          </a:p>
        </p:txBody>
      </p:sp>
    </p:spTree>
    <p:extLst>
      <p:ext uri="{BB962C8B-B14F-4D97-AF65-F5344CB8AC3E}">
        <p14:creationId xmlns:p14="http://schemas.microsoft.com/office/powerpoint/2010/main" val="2300516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084E2-E230-4500-8EED-86ABDC5D82A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554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33</a:t>
            </a:fld>
            <a:endParaRPr lang="en-GB"/>
          </a:p>
        </p:txBody>
      </p:sp>
    </p:spTree>
    <p:extLst>
      <p:ext uri="{BB962C8B-B14F-4D97-AF65-F5344CB8AC3E}">
        <p14:creationId xmlns:p14="http://schemas.microsoft.com/office/powerpoint/2010/main" val="12324657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084E2-E230-4500-8EED-86ABDC5D82A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3937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35</a:t>
            </a:fld>
            <a:endParaRPr lang="en-GB"/>
          </a:p>
        </p:txBody>
      </p:sp>
    </p:spTree>
    <p:extLst>
      <p:ext uri="{BB962C8B-B14F-4D97-AF65-F5344CB8AC3E}">
        <p14:creationId xmlns:p14="http://schemas.microsoft.com/office/powerpoint/2010/main" val="30168571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36</a:t>
            </a:fld>
            <a:endParaRPr lang="en-GB"/>
          </a:p>
        </p:txBody>
      </p:sp>
    </p:spTree>
    <p:extLst>
      <p:ext uri="{BB962C8B-B14F-4D97-AF65-F5344CB8AC3E}">
        <p14:creationId xmlns:p14="http://schemas.microsoft.com/office/powerpoint/2010/main" val="37374612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37</a:t>
            </a:fld>
            <a:endParaRPr lang="en-GB"/>
          </a:p>
        </p:txBody>
      </p:sp>
    </p:spTree>
    <p:extLst>
      <p:ext uri="{BB962C8B-B14F-4D97-AF65-F5344CB8AC3E}">
        <p14:creationId xmlns:p14="http://schemas.microsoft.com/office/powerpoint/2010/main" val="7028792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38</a:t>
            </a:fld>
            <a:endParaRPr lang="en-GB"/>
          </a:p>
        </p:txBody>
      </p:sp>
    </p:spTree>
    <p:extLst>
      <p:ext uri="{BB962C8B-B14F-4D97-AF65-F5344CB8AC3E}">
        <p14:creationId xmlns:p14="http://schemas.microsoft.com/office/powerpoint/2010/main" val="24849860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39</a:t>
            </a:fld>
            <a:endParaRPr lang="en-GB"/>
          </a:p>
        </p:txBody>
      </p:sp>
    </p:spTree>
    <p:extLst>
      <p:ext uri="{BB962C8B-B14F-4D97-AF65-F5344CB8AC3E}">
        <p14:creationId xmlns:p14="http://schemas.microsoft.com/office/powerpoint/2010/main" val="19458182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40</a:t>
            </a:fld>
            <a:endParaRPr lang="en-GB"/>
          </a:p>
        </p:txBody>
      </p:sp>
    </p:spTree>
    <p:extLst>
      <p:ext uri="{BB962C8B-B14F-4D97-AF65-F5344CB8AC3E}">
        <p14:creationId xmlns:p14="http://schemas.microsoft.com/office/powerpoint/2010/main" val="3325459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4</a:t>
            </a:fld>
            <a:endParaRPr lang="en-GB"/>
          </a:p>
        </p:txBody>
      </p:sp>
    </p:spTree>
    <p:extLst>
      <p:ext uri="{BB962C8B-B14F-4D97-AF65-F5344CB8AC3E}">
        <p14:creationId xmlns:p14="http://schemas.microsoft.com/office/powerpoint/2010/main" val="9747301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41</a:t>
            </a:fld>
            <a:endParaRPr lang="en-GB"/>
          </a:p>
        </p:txBody>
      </p:sp>
    </p:spTree>
    <p:extLst>
      <p:ext uri="{BB962C8B-B14F-4D97-AF65-F5344CB8AC3E}">
        <p14:creationId xmlns:p14="http://schemas.microsoft.com/office/powerpoint/2010/main" val="875381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4084E2-E230-4500-8EED-86ABDC5D82AE}" type="slidenum">
              <a:rPr lang="en-GB" smtClean="0"/>
              <a:t>43</a:t>
            </a:fld>
            <a:endParaRPr lang="en-GB"/>
          </a:p>
        </p:txBody>
      </p:sp>
    </p:spTree>
    <p:extLst>
      <p:ext uri="{BB962C8B-B14F-4D97-AF65-F5344CB8AC3E}">
        <p14:creationId xmlns:p14="http://schemas.microsoft.com/office/powerpoint/2010/main" val="32316181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44</a:t>
            </a:fld>
            <a:endParaRPr lang="en-GB"/>
          </a:p>
        </p:txBody>
      </p:sp>
    </p:spTree>
    <p:extLst>
      <p:ext uri="{BB962C8B-B14F-4D97-AF65-F5344CB8AC3E}">
        <p14:creationId xmlns:p14="http://schemas.microsoft.com/office/powerpoint/2010/main" val="21461815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45</a:t>
            </a:fld>
            <a:endParaRPr lang="en-GB"/>
          </a:p>
        </p:txBody>
      </p:sp>
    </p:spTree>
    <p:extLst>
      <p:ext uri="{BB962C8B-B14F-4D97-AF65-F5344CB8AC3E}">
        <p14:creationId xmlns:p14="http://schemas.microsoft.com/office/powerpoint/2010/main" val="9799376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48</a:t>
            </a:fld>
            <a:endParaRPr lang="en-GB"/>
          </a:p>
        </p:txBody>
      </p:sp>
    </p:spTree>
    <p:extLst>
      <p:ext uri="{BB962C8B-B14F-4D97-AF65-F5344CB8AC3E}">
        <p14:creationId xmlns:p14="http://schemas.microsoft.com/office/powerpoint/2010/main" val="26566520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51</a:t>
            </a:fld>
            <a:endParaRPr lang="en-GB"/>
          </a:p>
        </p:txBody>
      </p:sp>
    </p:spTree>
    <p:extLst>
      <p:ext uri="{BB962C8B-B14F-4D97-AF65-F5344CB8AC3E}">
        <p14:creationId xmlns:p14="http://schemas.microsoft.com/office/powerpoint/2010/main" val="26265832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53</a:t>
            </a:fld>
            <a:endParaRPr lang="en-GB"/>
          </a:p>
        </p:txBody>
      </p:sp>
    </p:spTree>
    <p:extLst>
      <p:ext uri="{BB962C8B-B14F-4D97-AF65-F5344CB8AC3E}">
        <p14:creationId xmlns:p14="http://schemas.microsoft.com/office/powerpoint/2010/main" val="2574415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54</a:t>
            </a:fld>
            <a:endParaRPr lang="en-GB"/>
          </a:p>
        </p:txBody>
      </p:sp>
    </p:spTree>
    <p:extLst>
      <p:ext uri="{BB962C8B-B14F-4D97-AF65-F5344CB8AC3E}">
        <p14:creationId xmlns:p14="http://schemas.microsoft.com/office/powerpoint/2010/main" val="450713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55</a:t>
            </a:fld>
            <a:endParaRPr lang="en-GB"/>
          </a:p>
        </p:txBody>
      </p:sp>
    </p:spTree>
    <p:extLst>
      <p:ext uri="{BB962C8B-B14F-4D97-AF65-F5344CB8AC3E}">
        <p14:creationId xmlns:p14="http://schemas.microsoft.com/office/powerpoint/2010/main" val="23423659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084E2-E230-4500-8EED-86ABDC5D82A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134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5</a:t>
            </a:fld>
            <a:endParaRPr lang="en-GB"/>
          </a:p>
        </p:txBody>
      </p:sp>
    </p:spTree>
    <p:extLst>
      <p:ext uri="{BB962C8B-B14F-4D97-AF65-F5344CB8AC3E}">
        <p14:creationId xmlns:p14="http://schemas.microsoft.com/office/powerpoint/2010/main" val="316177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084E2-E230-4500-8EED-86ABDC5D82A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364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084E2-E230-4500-8EED-86ABDC5D82A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141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084E2-E230-4500-8EED-86ABDC5D82A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43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4084E2-E230-4500-8EED-86ABDC5D82AE}" type="slidenum">
              <a:rPr lang="en-GB" smtClean="0"/>
              <a:t>9</a:t>
            </a:fld>
            <a:endParaRPr lang="en-GB"/>
          </a:p>
        </p:txBody>
      </p:sp>
    </p:spTree>
    <p:extLst>
      <p:ext uri="{BB962C8B-B14F-4D97-AF65-F5344CB8AC3E}">
        <p14:creationId xmlns:p14="http://schemas.microsoft.com/office/powerpoint/2010/main" val="462720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F85D-438A-41A3-A7D0-B15D21A0F0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4BD2B7D-C5F1-4A50-AEE9-55A570917F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7A3E4F-2780-4C3C-9C81-D2AB4798B112}"/>
              </a:ext>
            </a:extLst>
          </p:cNvPr>
          <p:cNvSpPr>
            <a:spLocks noGrp="1"/>
          </p:cNvSpPr>
          <p:nvPr>
            <p:ph type="dt" sz="half" idx="10"/>
          </p:nvPr>
        </p:nvSpPr>
        <p:spPr/>
        <p:txBody>
          <a:bodyPr/>
          <a:lstStyle/>
          <a:p>
            <a:fld id="{EFCB14AC-4DBA-4BCC-87E2-E2326DB97F7A}" type="datetimeFigureOut">
              <a:rPr lang="en-GB" smtClean="0"/>
              <a:t>29/11/2024</a:t>
            </a:fld>
            <a:endParaRPr lang="en-GB"/>
          </a:p>
        </p:txBody>
      </p:sp>
      <p:sp>
        <p:nvSpPr>
          <p:cNvPr id="5" name="Footer Placeholder 4">
            <a:extLst>
              <a:ext uri="{FF2B5EF4-FFF2-40B4-BE49-F238E27FC236}">
                <a16:creationId xmlns:a16="http://schemas.microsoft.com/office/drawing/2014/main" id="{32C57821-EB71-43A9-AE7F-F7711E4C5D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76DF9D-CBB0-433D-A781-786ABF7E3A7E}"/>
              </a:ext>
            </a:extLst>
          </p:cNvPr>
          <p:cNvSpPr>
            <a:spLocks noGrp="1"/>
          </p:cNvSpPr>
          <p:nvPr>
            <p:ph type="sldNum" sz="quarter" idx="12"/>
          </p:nvPr>
        </p:nvSpPr>
        <p:spPr/>
        <p:txBody>
          <a:bodyPr/>
          <a:lstStyle/>
          <a:p>
            <a:fld id="{EC0C81C8-4DFC-4BA1-A51F-A939D7B99FB5}" type="slidenum">
              <a:rPr lang="en-GB" smtClean="0"/>
              <a:t>‹#›</a:t>
            </a:fld>
            <a:endParaRPr lang="en-GB"/>
          </a:p>
        </p:txBody>
      </p:sp>
    </p:spTree>
    <p:extLst>
      <p:ext uri="{BB962C8B-B14F-4D97-AF65-F5344CB8AC3E}">
        <p14:creationId xmlns:p14="http://schemas.microsoft.com/office/powerpoint/2010/main" val="3559745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17CA6-87FF-49F4-9350-AC52F2FA894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342F2E-0E8C-4A2E-9F99-01B6180DA5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8717DB-F68E-4957-92F9-3F121EF9C497}"/>
              </a:ext>
            </a:extLst>
          </p:cNvPr>
          <p:cNvSpPr>
            <a:spLocks noGrp="1"/>
          </p:cNvSpPr>
          <p:nvPr>
            <p:ph type="dt" sz="half" idx="10"/>
          </p:nvPr>
        </p:nvSpPr>
        <p:spPr/>
        <p:txBody>
          <a:bodyPr/>
          <a:lstStyle/>
          <a:p>
            <a:fld id="{EFCB14AC-4DBA-4BCC-87E2-E2326DB97F7A}" type="datetimeFigureOut">
              <a:rPr lang="en-GB" smtClean="0"/>
              <a:t>29/11/2024</a:t>
            </a:fld>
            <a:endParaRPr lang="en-GB"/>
          </a:p>
        </p:txBody>
      </p:sp>
      <p:sp>
        <p:nvSpPr>
          <p:cNvPr id="5" name="Footer Placeholder 4">
            <a:extLst>
              <a:ext uri="{FF2B5EF4-FFF2-40B4-BE49-F238E27FC236}">
                <a16:creationId xmlns:a16="http://schemas.microsoft.com/office/drawing/2014/main" id="{49D282DE-FEF4-49D0-ADAB-07CAD4BE4C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991800-9BAE-42AA-BC29-D0A389B228EF}"/>
              </a:ext>
            </a:extLst>
          </p:cNvPr>
          <p:cNvSpPr>
            <a:spLocks noGrp="1"/>
          </p:cNvSpPr>
          <p:nvPr>
            <p:ph type="sldNum" sz="quarter" idx="12"/>
          </p:nvPr>
        </p:nvSpPr>
        <p:spPr/>
        <p:txBody>
          <a:bodyPr/>
          <a:lstStyle/>
          <a:p>
            <a:fld id="{EC0C81C8-4DFC-4BA1-A51F-A939D7B99FB5}" type="slidenum">
              <a:rPr lang="en-GB" smtClean="0"/>
              <a:t>‹#›</a:t>
            </a:fld>
            <a:endParaRPr lang="en-GB"/>
          </a:p>
        </p:txBody>
      </p:sp>
    </p:spTree>
    <p:extLst>
      <p:ext uri="{BB962C8B-B14F-4D97-AF65-F5344CB8AC3E}">
        <p14:creationId xmlns:p14="http://schemas.microsoft.com/office/powerpoint/2010/main" val="59579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F6C08-4180-4E1B-B741-E7B1589057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4AC489-4063-4222-A82B-DA9EA530EB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D8F4DB-7BA6-479A-8F31-5BA89FFEDC97}"/>
              </a:ext>
            </a:extLst>
          </p:cNvPr>
          <p:cNvSpPr>
            <a:spLocks noGrp="1"/>
          </p:cNvSpPr>
          <p:nvPr>
            <p:ph type="dt" sz="half" idx="10"/>
          </p:nvPr>
        </p:nvSpPr>
        <p:spPr/>
        <p:txBody>
          <a:bodyPr/>
          <a:lstStyle/>
          <a:p>
            <a:fld id="{EFCB14AC-4DBA-4BCC-87E2-E2326DB97F7A}" type="datetimeFigureOut">
              <a:rPr lang="en-GB" smtClean="0"/>
              <a:t>29/11/2024</a:t>
            </a:fld>
            <a:endParaRPr lang="en-GB"/>
          </a:p>
        </p:txBody>
      </p:sp>
      <p:sp>
        <p:nvSpPr>
          <p:cNvPr id="5" name="Footer Placeholder 4">
            <a:extLst>
              <a:ext uri="{FF2B5EF4-FFF2-40B4-BE49-F238E27FC236}">
                <a16:creationId xmlns:a16="http://schemas.microsoft.com/office/drawing/2014/main" id="{FFA7DD22-3973-473B-9412-AF71D2B699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8B5AB1-542D-49BC-8D13-336EC688C424}"/>
              </a:ext>
            </a:extLst>
          </p:cNvPr>
          <p:cNvSpPr>
            <a:spLocks noGrp="1"/>
          </p:cNvSpPr>
          <p:nvPr>
            <p:ph type="sldNum" sz="quarter" idx="12"/>
          </p:nvPr>
        </p:nvSpPr>
        <p:spPr/>
        <p:txBody>
          <a:bodyPr/>
          <a:lstStyle/>
          <a:p>
            <a:fld id="{EC0C81C8-4DFC-4BA1-A51F-A939D7B99FB5}" type="slidenum">
              <a:rPr lang="en-GB" smtClean="0"/>
              <a:t>‹#›</a:t>
            </a:fld>
            <a:endParaRPr lang="en-GB"/>
          </a:p>
        </p:txBody>
      </p:sp>
    </p:spTree>
    <p:extLst>
      <p:ext uri="{BB962C8B-B14F-4D97-AF65-F5344CB8AC3E}">
        <p14:creationId xmlns:p14="http://schemas.microsoft.com/office/powerpoint/2010/main" val="540200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24EBC9-CE1E-4B5F-AE36-6B9748D4DA36}"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C8F7B-E8BF-45A8-BF53-26922BADBB80}" type="slidenum">
              <a:rPr lang="en-US" smtClean="0"/>
              <a:t>‹#›</a:t>
            </a:fld>
            <a:endParaRPr lang="en-US"/>
          </a:p>
        </p:txBody>
      </p:sp>
    </p:spTree>
    <p:extLst>
      <p:ext uri="{BB962C8B-B14F-4D97-AF65-F5344CB8AC3E}">
        <p14:creationId xmlns:p14="http://schemas.microsoft.com/office/powerpoint/2010/main" val="1176949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24EBC9-CE1E-4B5F-AE36-6B9748D4DA36}"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C8F7B-E8BF-45A8-BF53-26922BADBB80}" type="slidenum">
              <a:rPr lang="en-US" smtClean="0"/>
              <a:t>‹#›</a:t>
            </a:fld>
            <a:endParaRPr lang="en-US"/>
          </a:p>
        </p:txBody>
      </p:sp>
    </p:spTree>
    <p:extLst>
      <p:ext uri="{BB962C8B-B14F-4D97-AF65-F5344CB8AC3E}">
        <p14:creationId xmlns:p14="http://schemas.microsoft.com/office/powerpoint/2010/main" val="22260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24EBC9-CE1E-4B5F-AE36-6B9748D4DA36}"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C8F7B-E8BF-45A8-BF53-26922BADBB80}" type="slidenum">
              <a:rPr lang="en-US" smtClean="0"/>
              <a:t>‹#›</a:t>
            </a:fld>
            <a:endParaRPr lang="en-US"/>
          </a:p>
        </p:txBody>
      </p:sp>
    </p:spTree>
    <p:extLst>
      <p:ext uri="{BB962C8B-B14F-4D97-AF65-F5344CB8AC3E}">
        <p14:creationId xmlns:p14="http://schemas.microsoft.com/office/powerpoint/2010/main" val="3850078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24EBC9-CE1E-4B5F-AE36-6B9748D4DA36}"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C8F7B-E8BF-45A8-BF53-26922BADBB80}" type="slidenum">
              <a:rPr lang="en-US" smtClean="0"/>
              <a:t>‹#›</a:t>
            </a:fld>
            <a:endParaRPr lang="en-US"/>
          </a:p>
        </p:txBody>
      </p:sp>
    </p:spTree>
    <p:extLst>
      <p:ext uri="{BB962C8B-B14F-4D97-AF65-F5344CB8AC3E}">
        <p14:creationId xmlns:p14="http://schemas.microsoft.com/office/powerpoint/2010/main" val="34267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24EBC9-CE1E-4B5F-AE36-6B9748D4DA36}" type="datetimeFigureOut">
              <a:rPr lang="en-US" smtClean="0"/>
              <a:t>11/29/2024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FC8F7B-E8BF-45A8-BF53-26922BADBB80}" type="slidenum">
              <a:rPr lang="en-US" smtClean="0"/>
              <a:t>‹#›</a:t>
            </a:fld>
            <a:endParaRPr lang="en-US"/>
          </a:p>
        </p:txBody>
      </p:sp>
    </p:spTree>
    <p:extLst>
      <p:ext uri="{BB962C8B-B14F-4D97-AF65-F5344CB8AC3E}">
        <p14:creationId xmlns:p14="http://schemas.microsoft.com/office/powerpoint/2010/main" val="2164944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24EBC9-CE1E-4B5F-AE36-6B9748D4DA36}" type="datetimeFigureOut">
              <a:rPr lang="en-US" smtClean="0"/>
              <a:t>11/29/2024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FC8F7B-E8BF-45A8-BF53-26922BADBB80}" type="slidenum">
              <a:rPr lang="en-US" smtClean="0"/>
              <a:t>‹#›</a:t>
            </a:fld>
            <a:endParaRPr lang="en-US"/>
          </a:p>
        </p:txBody>
      </p:sp>
    </p:spTree>
    <p:extLst>
      <p:ext uri="{BB962C8B-B14F-4D97-AF65-F5344CB8AC3E}">
        <p14:creationId xmlns:p14="http://schemas.microsoft.com/office/powerpoint/2010/main" val="2686550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24EBC9-CE1E-4B5F-AE36-6B9748D4DA36}" type="datetimeFigureOut">
              <a:rPr lang="en-US" smtClean="0"/>
              <a:t>11/29/2024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FC8F7B-E8BF-45A8-BF53-26922BADBB80}" type="slidenum">
              <a:rPr lang="en-US" smtClean="0"/>
              <a:t>‹#›</a:t>
            </a:fld>
            <a:endParaRPr lang="en-US"/>
          </a:p>
        </p:txBody>
      </p:sp>
    </p:spTree>
    <p:extLst>
      <p:ext uri="{BB962C8B-B14F-4D97-AF65-F5344CB8AC3E}">
        <p14:creationId xmlns:p14="http://schemas.microsoft.com/office/powerpoint/2010/main" val="1985002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24EBC9-CE1E-4B5F-AE36-6B9748D4DA36}"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C8F7B-E8BF-45A8-BF53-26922BADBB80}" type="slidenum">
              <a:rPr lang="en-US" smtClean="0"/>
              <a:t>‹#›</a:t>
            </a:fld>
            <a:endParaRPr lang="en-US"/>
          </a:p>
        </p:txBody>
      </p:sp>
    </p:spTree>
    <p:extLst>
      <p:ext uri="{BB962C8B-B14F-4D97-AF65-F5344CB8AC3E}">
        <p14:creationId xmlns:p14="http://schemas.microsoft.com/office/powerpoint/2010/main" val="4956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44A81-990F-4087-A904-1CE402F953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BEBF28-D566-4AA9-BE02-AA8F3C45A6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221EB0-4D8F-4A10-8B72-AF072961F78E}"/>
              </a:ext>
            </a:extLst>
          </p:cNvPr>
          <p:cNvSpPr>
            <a:spLocks noGrp="1"/>
          </p:cNvSpPr>
          <p:nvPr>
            <p:ph type="dt" sz="half" idx="10"/>
          </p:nvPr>
        </p:nvSpPr>
        <p:spPr/>
        <p:txBody>
          <a:bodyPr/>
          <a:lstStyle/>
          <a:p>
            <a:fld id="{EFCB14AC-4DBA-4BCC-87E2-E2326DB97F7A}" type="datetimeFigureOut">
              <a:rPr lang="en-GB" smtClean="0"/>
              <a:t>29/11/2024</a:t>
            </a:fld>
            <a:endParaRPr lang="en-GB"/>
          </a:p>
        </p:txBody>
      </p:sp>
      <p:sp>
        <p:nvSpPr>
          <p:cNvPr id="5" name="Footer Placeholder 4">
            <a:extLst>
              <a:ext uri="{FF2B5EF4-FFF2-40B4-BE49-F238E27FC236}">
                <a16:creationId xmlns:a16="http://schemas.microsoft.com/office/drawing/2014/main" id="{2167369F-4F0F-443B-8E1C-1C6E33F290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41FE13-1401-4100-8CCD-4503ACDB1ED7}"/>
              </a:ext>
            </a:extLst>
          </p:cNvPr>
          <p:cNvSpPr>
            <a:spLocks noGrp="1"/>
          </p:cNvSpPr>
          <p:nvPr>
            <p:ph type="sldNum" sz="quarter" idx="12"/>
          </p:nvPr>
        </p:nvSpPr>
        <p:spPr/>
        <p:txBody>
          <a:bodyPr/>
          <a:lstStyle/>
          <a:p>
            <a:fld id="{EC0C81C8-4DFC-4BA1-A51F-A939D7B99FB5}" type="slidenum">
              <a:rPr lang="en-GB" smtClean="0"/>
              <a:t>‹#›</a:t>
            </a:fld>
            <a:endParaRPr lang="en-GB"/>
          </a:p>
        </p:txBody>
      </p:sp>
    </p:spTree>
    <p:extLst>
      <p:ext uri="{BB962C8B-B14F-4D97-AF65-F5344CB8AC3E}">
        <p14:creationId xmlns:p14="http://schemas.microsoft.com/office/powerpoint/2010/main" val="3140255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24EBC9-CE1E-4B5F-AE36-6B9748D4DA36}"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C8F7B-E8BF-45A8-BF53-26922BADBB80}" type="slidenum">
              <a:rPr lang="en-US" smtClean="0"/>
              <a:t>‹#›</a:t>
            </a:fld>
            <a:endParaRPr lang="en-US"/>
          </a:p>
        </p:txBody>
      </p:sp>
    </p:spTree>
    <p:extLst>
      <p:ext uri="{BB962C8B-B14F-4D97-AF65-F5344CB8AC3E}">
        <p14:creationId xmlns:p14="http://schemas.microsoft.com/office/powerpoint/2010/main" val="4278094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24EBC9-CE1E-4B5F-AE36-6B9748D4DA36}"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C8F7B-E8BF-45A8-BF53-26922BADBB80}" type="slidenum">
              <a:rPr lang="en-US" smtClean="0"/>
              <a:t>‹#›</a:t>
            </a:fld>
            <a:endParaRPr lang="en-US"/>
          </a:p>
        </p:txBody>
      </p:sp>
    </p:spTree>
    <p:extLst>
      <p:ext uri="{BB962C8B-B14F-4D97-AF65-F5344CB8AC3E}">
        <p14:creationId xmlns:p14="http://schemas.microsoft.com/office/powerpoint/2010/main" val="1719594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24EBC9-CE1E-4B5F-AE36-6B9748D4DA36}"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C8F7B-E8BF-45A8-BF53-26922BADBB80}" type="slidenum">
              <a:rPr lang="en-US" smtClean="0"/>
              <a:t>‹#›</a:t>
            </a:fld>
            <a:endParaRPr lang="en-US"/>
          </a:p>
        </p:txBody>
      </p:sp>
    </p:spTree>
    <p:extLst>
      <p:ext uri="{BB962C8B-B14F-4D97-AF65-F5344CB8AC3E}">
        <p14:creationId xmlns:p14="http://schemas.microsoft.com/office/powerpoint/2010/main" val="33540131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0B1BEB3-898C-4BBA-9F35-C47DF392B281}" type="slidenum">
              <a:rPr lang="en-GB"/>
              <a:pPr>
                <a:defRPr/>
              </a:pPr>
              <a:t>‹#›</a:t>
            </a:fld>
            <a:endParaRPr lang="en-GB"/>
          </a:p>
        </p:txBody>
      </p:sp>
    </p:spTree>
    <p:extLst>
      <p:ext uri="{BB962C8B-B14F-4D97-AF65-F5344CB8AC3E}">
        <p14:creationId xmlns:p14="http://schemas.microsoft.com/office/powerpoint/2010/main" val="2777302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E0685CB-B4E8-4DF0-8B36-D5A0EB8100AE}" type="slidenum">
              <a:rPr lang="en-GB"/>
              <a:pPr>
                <a:defRPr/>
              </a:pPr>
              <a:t>‹#›</a:t>
            </a:fld>
            <a:endParaRPr lang="en-GB"/>
          </a:p>
        </p:txBody>
      </p:sp>
    </p:spTree>
    <p:extLst>
      <p:ext uri="{BB962C8B-B14F-4D97-AF65-F5344CB8AC3E}">
        <p14:creationId xmlns:p14="http://schemas.microsoft.com/office/powerpoint/2010/main" val="2152647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053E74B-310B-48E6-8838-9C502BC2BD13}" type="slidenum">
              <a:rPr lang="en-GB"/>
              <a:pPr>
                <a:defRPr/>
              </a:pPr>
              <a:t>‹#›</a:t>
            </a:fld>
            <a:endParaRPr lang="en-GB"/>
          </a:p>
        </p:txBody>
      </p:sp>
    </p:spTree>
    <p:extLst>
      <p:ext uri="{BB962C8B-B14F-4D97-AF65-F5344CB8AC3E}">
        <p14:creationId xmlns:p14="http://schemas.microsoft.com/office/powerpoint/2010/main" val="649365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8F81609-4D70-4BC2-B41A-F42450A636DC}" type="slidenum">
              <a:rPr lang="en-GB"/>
              <a:pPr>
                <a:defRPr/>
              </a:pPr>
              <a:t>‹#›</a:t>
            </a:fld>
            <a:endParaRPr lang="en-GB"/>
          </a:p>
        </p:txBody>
      </p:sp>
    </p:spTree>
    <p:extLst>
      <p:ext uri="{BB962C8B-B14F-4D97-AF65-F5344CB8AC3E}">
        <p14:creationId xmlns:p14="http://schemas.microsoft.com/office/powerpoint/2010/main" val="1475325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E9006429-F1A4-4D25-BC42-C6A5E643D32B}" type="slidenum">
              <a:rPr lang="en-GB"/>
              <a:pPr>
                <a:defRPr/>
              </a:pPr>
              <a:t>‹#›</a:t>
            </a:fld>
            <a:endParaRPr lang="en-GB"/>
          </a:p>
        </p:txBody>
      </p:sp>
    </p:spTree>
    <p:extLst>
      <p:ext uri="{BB962C8B-B14F-4D97-AF65-F5344CB8AC3E}">
        <p14:creationId xmlns:p14="http://schemas.microsoft.com/office/powerpoint/2010/main" val="1959631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6DBC9D87-3243-4BF8-B8F4-3C1F162C416E}" type="slidenum">
              <a:rPr lang="en-GB"/>
              <a:pPr>
                <a:defRPr/>
              </a:pPr>
              <a:t>‹#›</a:t>
            </a:fld>
            <a:endParaRPr lang="en-GB"/>
          </a:p>
        </p:txBody>
      </p:sp>
    </p:spTree>
    <p:extLst>
      <p:ext uri="{BB962C8B-B14F-4D97-AF65-F5344CB8AC3E}">
        <p14:creationId xmlns:p14="http://schemas.microsoft.com/office/powerpoint/2010/main" val="103254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B87BEC08-C3F6-4A98-A989-CFC2E5BA03BA}" type="slidenum">
              <a:rPr lang="en-GB"/>
              <a:pPr>
                <a:defRPr/>
              </a:pPr>
              <a:t>‹#›</a:t>
            </a:fld>
            <a:endParaRPr lang="en-GB"/>
          </a:p>
        </p:txBody>
      </p:sp>
    </p:spTree>
    <p:extLst>
      <p:ext uri="{BB962C8B-B14F-4D97-AF65-F5344CB8AC3E}">
        <p14:creationId xmlns:p14="http://schemas.microsoft.com/office/powerpoint/2010/main" val="2356660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B2EC7-7714-45C4-8E1B-87E2BC9E18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D1DEF3-34DF-4309-9DA8-24DB33D8C6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715E96-17F5-4000-9ABC-B621CDA3AA96}"/>
              </a:ext>
            </a:extLst>
          </p:cNvPr>
          <p:cNvSpPr>
            <a:spLocks noGrp="1"/>
          </p:cNvSpPr>
          <p:nvPr>
            <p:ph type="dt" sz="half" idx="10"/>
          </p:nvPr>
        </p:nvSpPr>
        <p:spPr/>
        <p:txBody>
          <a:bodyPr/>
          <a:lstStyle/>
          <a:p>
            <a:fld id="{EFCB14AC-4DBA-4BCC-87E2-E2326DB97F7A}" type="datetimeFigureOut">
              <a:rPr lang="en-GB" smtClean="0"/>
              <a:t>29/11/2024</a:t>
            </a:fld>
            <a:endParaRPr lang="en-GB"/>
          </a:p>
        </p:txBody>
      </p:sp>
      <p:sp>
        <p:nvSpPr>
          <p:cNvPr id="5" name="Footer Placeholder 4">
            <a:extLst>
              <a:ext uri="{FF2B5EF4-FFF2-40B4-BE49-F238E27FC236}">
                <a16:creationId xmlns:a16="http://schemas.microsoft.com/office/drawing/2014/main" id="{C102EAA3-143B-4F53-B960-CE2151A4F8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7DBF26-3852-44E2-A1DA-959519A223AA}"/>
              </a:ext>
            </a:extLst>
          </p:cNvPr>
          <p:cNvSpPr>
            <a:spLocks noGrp="1"/>
          </p:cNvSpPr>
          <p:nvPr>
            <p:ph type="sldNum" sz="quarter" idx="12"/>
          </p:nvPr>
        </p:nvSpPr>
        <p:spPr/>
        <p:txBody>
          <a:bodyPr/>
          <a:lstStyle/>
          <a:p>
            <a:fld id="{EC0C81C8-4DFC-4BA1-A51F-A939D7B99FB5}" type="slidenum">
              <a:rPr lang="en-GB" smtClean="0"/>
              <a:t>‹#›</a:t>
            </a:fld>
            <a:endParaRPr lang="en-GB"/>
          </a:p>
        </p:txBody>
      </p:sp>
    </p:spTree>
    <p:extLst>
      <p:ext uri="{BB962C8B-B14F-4D97-AF65-F5344CB8AC3E}">
        <p14:creationId xmlns:p14="http://schemas.microsoft.com/office/powerpoint/2010/main" val="34811542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4D9848B-F3A4-44F3-8F6C-7AD263BBA80A}" type="slidenum">
              <a:rPr lang="en-GB"/>
              <a:pPr>
                <a:defRPr/>
              </a:pPr>
              <a:t>‹#›</a:t>
            </a:fld>
            <a:endParaRPr lang="en-GB"/>
          </a:p>
        </p:txBody>
      </p:sp>
    </p:spTree>
    <p:extLst>
      <p:ext uri="{BB962C8B-B14F-4D97-AF65-F5344CB8AC3E}">
        <p14:creationId xmlns:p14="http://schemas.microsoft.com/office/powerpoint/2010/main" val="3008393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53E5A0C-2EC9-4059-B80F-7B0D8E0DE01B}" type="slidenum">
              <a:rPr lang="en-GB"/>
              <a:pPr>
                <a:defRPr/>
              </a:pPr>
              <a:t>‹#›</a:t>
            </a:fld>
            <a:endParaRPr lang="en-GB"/>
          </a:p>
        </p:txBody>
      </p:sp>
    </p:spTree>
    <p:extLst>
      <p:ext uri="{BB962C8B-B14F-4D97-AF65-F5344CB8AC3E}">
        <p14:creationId xmlns:p14="http://schemas.microsoft.com/office/powerpoint/2010/main" val="975698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9D4DA34-647E-4468-9FB6-5C848FCB384E}" type="slidenum">
              <a:rPr lang="en-GB"/>
              <a:pPr>
                <a:defRPr/>
              </a:pPr>
              <a:t>‹#›</a:t>
            </a:fld>
            <a:endParaRPr lang="en-GB"/>
          </a:p>
        </p:txBody>
      </p:sp>
    </p:spTree>
    <p:extLst>
      <p:ext uri="{BB962C8B-B14F-4D97-AF65-F5344CB8AC3E}">
        <p14:creationId xmlns:p14="http://schemas.microsoft.com/office/powerpoint/2010/main" val="36963408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BB27DAE-C1C8-4380-9C0F-C545CCE9BE79}" type="slidenum">
              <a:rPr lang="en-GB"/>
              <a:pPr>
                <a:defRPr/>
              </a:pPr>
              <a:t>‹#›</a:t>
            </a:fld>
            <a:endParaRPr lang="en-GB"/>
          </a:p>
        </p:txBody>
      </p:sp>
    </p:spTree>
    <p:extLst>
      <p:ext uri="{BB962C8B-B14F-4D97-AF65-F5344CB8AC3E}">
        <p14:creationId xmlns:p14="http://schemas.microsoft.com/office/powerpoint/2010/main" val="1704050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855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702DD-956E-495F-80E4-7FAAAD1F48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F02252-0D49-43D1-B5D8-D2C911A47A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06BCF38-5C6D-41AD-B742-687A8ABFB6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4CA9462-730E-4C51-A50E-6B726E1A56AA}"/>
              </a:ext>
            </a:extLst>
          </p:cNvPr>
          <p:cNvSpPr>
            <a:spLocks noGrp="1"/>
          </p:cNvSpPr>
          <p:nvPr>
            <p:ph type="dt" sz="half" idx="10"/>
          </p:nvPr>
        </p:nvSpPr>
        <p:spPr/>
        <p:txBody>
          <a:bodyPr/>
          <a:lstStyle/>
          <a:p>
            <a:fld id="{EFCB14AC-4DBA-4BCC-87E2-E2326DB97F7A}" type="datetimeFigureOut">
              <a:rPr lang="en-GB" smtClean="0"/>
              <a:t>29/11/2024</a:t>
            </a:fld>
            <a:endParaRPr lang="en-GB"/>
          </a:p>
        </p:txBody>
      </p:sp>
      <p:sp>
        <p:nvSpPr>
          <p:cNvPr id="6" name="Footer Placeholder 5">
            <a:extLst>
              <a:ext uri="{FF2B5EF4-FFF2-40B4-BE49-F238E27FC236}">
                <a16:creationId xmlns:a16="http://schemas.microsoft.com/office/drawing/2014/main" id="{AC249D2A-A631-41D4-B6D9-F004487644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0F04A4-8BB6-4E5B-8C13-8F32BDFE1CE9}"/>
              </a:ext>
            </a:extLst>
          </p:cNvPr>
          <p:cNvSpPr>
            <a:spLocks noGrp="1"/>
          </p:cNvSpPr>
          <p:nvPr>
            <p:ph type="sldNum" sz="quarter" idx="12"/>
          </p:nvPr>
        </p:nvSpPr>
        <p:spPr/>
        <p:txBody>
          <a:bodyPr/>
          <a:lstStyle/>
          <a:p>
            <a:fld id="{EC0C81C8-4DFC-4BA1-A51F-A939D7B99FB5}" type="slidenum">
              <a:rPr lang="en-GB" smtClean="0"/>
              <a:t>‹#›</a:t>
            </a:fld>
            <a:endParaRPr lang="en-GB"/>
          </a:p>
        </p:txBody>
      </p:sp>
    </p:spTree>
    <p:extLst>
      <p:ext uri="{BB962C8B-B14F-4D97-AF65-F5344CB8AC3E}">
        <p14:creationId xmlns:p14="http://schemas.microsoft.com/office/powerpoint/2010/main" val="1556861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AF63-B877-4A24-9B48-CE12981695D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9851CCE-0641-4706-8E3A-364B295B33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169141-5A93-4A4D-964E-72835F7E49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CC0C28-D966-4951-88EE-7E495EBEA1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52C504-6812-4544-B564-484B3AEF85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7D79B72-BF7C-40BA-8DB3-F1C1482E946C}"/>
              </a:ext>
            </a:extLst>
          </p:cNvPr>
          <p:cNvSpPr>
            <a:spLocks noGrp="1"/>
          </p:cNvSpPr>
          <p:nvPr>
            <p:ph type="dt" sz="half" idx="10"/>
          </p:nvPr>
        </p:nvSpPr>
        <p:spPr/>
        <p:txBody>
          <a:bodyPr/>
          <a:lstStyle/>
          <a:p>
            <a:fld id="{EFCB14AC-4DBA-4BCC-87E2-E2326DB97F7A}" type="datetimeFigureOut">
              <a:rPr lang="en-GB" smtClean="0"/>
              <a:t>29/11/2024</a:t>
            </a:fld>
            <a:endParaRPr lang="en-GB"/>
          </a:p>
        </p:txBody>
      </p:sp>
      <p:sp>
        <p:nvSpPr>
          <p:cNvPr id="8" name="Footer Placeholder 7">
            <a:extLst>
              <a:ext uri="{FF2B5EF4-FFF2-40B4-BE49-F238E27FC236}">
                <a16:creationId xmlns:a16="http://schemas.microsoft.com/office/drawing/2014/main" id="{FA48562A-F71C-455E-AE14-B50F9940316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3BC747C-AF8A-4CFF-BA28-BF2376D3A49C}"/>
              </a:ext>
            </a:extLst>
          </p:cNvPr>
          <p:cNvSpPr>
            <a:spLocks noGrp="1"/>
          </p:cNvSpPr>
          <p:nvPr>
            <p:ph type="sldNum" sz="quarter" idx="12"/>
          </p:nvPr>
        </p:nvSpPr>
        <p:spPr/>
        <p:txBody>
          <a:bodyPr/>
          <a:lstStyle/>
          <a:p>
            <a:fld id="{EC0C81C8-4DFC-4BA1-A51F-A939D7B99FB5}" type="slidenum">
              <a:rPr lang="en-GB" smtClean="0"/>
              <a:t>‹#›</a:t>
            </a:fld>
            <a:endParaRPr lang="en-GB"/>
          </a:p>
        </p:txBody>
      </p:sp>
    </p:spTree>
    <p:extLst>
      <p:ext uri="{BB962C8B-B14F-4D97-AF65-F5344CB8AC3E}">
        <p14:creationId xmlns:p14="http://schemas.microsoft.com/office/powerpoint/2010/main" val="3573287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7FD25-72F7-4984-9F42-31F312C4E38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FFBB66D-762D-4D31-A149-836F8A6E5A0F}"/>
              </a:ext>
            </a:extLst>
          </p:cNvPr>
          <p:cNvSpPr>
            <a:spLocks noGrp="1"/>
          </p:cNvSpPr>
          <p:nvPr>
            <p:ph type="dt" sz="half" idx="10"/>
          </p:nvPr>
        </p:nvSpPr>
        <p:spPr/>
        <p:txBody>
          <a:bodyPr/>
          <a:lstStyle/>
          <a:p>
            <a:fld id="{EFCB14AC-4DBA-4BCC-87E2-E2326DB97F7A}" type="datetimeFigureOut">
              <a:rPr lang="en-GB" smtClean="0"/>
              <a:t>29/11/2024</a:t>
            </a:fld>
            <a:endParaRPr lang="en-GB"/>
          </a:p>
        </p:txBody>
      </p:sp>
      <p:sp>
        <p:nvSpPr>
          <p:cNvPr id="4" name="Footer Placeholder 3">
            <a:extLst>
              <a:ext uri="{FF2B5EF4-FFF2-40B4-BE49-F238E27FC236}">
                <a16:creationId xmlns:a16="http://schemas.microsoft.com/office/drawing/2014/main" id="{2E506FA4-2A4A-487F-A760-F702C48FB43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9C8D2D3-9AAE-4C5C-BDAD-FECFCCA21FE1}"/>
              </a:ext>
            </a:extLst>
          </p:cNvPr>
          <p:cNvSpPr>
            <a:spLocks noGrp="1"/>
          </p:cNvSpPr>
          <p:nvPr>
            <p:ph type="sldNum" sz="quarter" idx="12"/>
          </p:nvPr>
        </p:nvSpPr>
        <p:spPr/>
        <p:txBody>
          <a:bodyPr/>
          <a:lstStyle/>
          <a:p>
            <a:fld id="{EC0C81C8-4DFC-4BA1-A51F-A939D7B99FB5}" type="slidenum">
              <a:rPr lang="en-GB" smtClean="0"/>
              <a:t>‹#›</a:t>
            </a:fld>
            <a:endParaRPr lang="en-GB"/>
          </a:p>
        </p:txBody>
      </p:sp>
    </p:spTree>
    <p:extLst>
      <p:ext uri="{BB962C8B-B14F-4D97-AF65-F5344CB8AC3E}">
        <p14:creationId xmlns:p14="http://schemas.microsoft.com/office/powerpoint/2010/main" val="264423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D70453-7414-48C7-9AF7-FFA57B9A2F15}"/>
              </a:ext>
            </a:extLst>
          </p:cNvPr>
          <p:cNvSpPr>
            <a:spLocks noGrp="1"/>
          </p:cNvSpPr>
          <p:nvPr>
            <p:ph type="dt" sz="half" idx="10"/>
          </p:nvPr>
        </p:nvSpPr>
        <p:spPr/>
        <p:txBody>
          <a:bodyPr/>
          <a:lstStyle/>
          <a:p>
            <a:fld id="{EFCB14AC-4DBA-4BCC-87E2-E2326DB97F7A}" type="datetimeFigureOut">
              <a:rPr lang="en-GB" smtClean="0"/>
              <a:t>29/11/2024</a:t>
            </a:fld>
            <a:endParaRPr lang="en-GB"/>
          </a:p>
        </p:txBody>
      </p:sp>
      <p:sp>
        <p:nvSpPr>
          <p:cNvPr id="3" name="Footer Placeholder 2">
            <a:extLst>
              <a:ext uri="{FF2B5EF4-FFF2-40B4-BE49-F238E27FC236}">
                <a16:creationId xmlns:a16="http://schemas.microsoft.com/office/drawing/2014/main" id="{62A21C5E-881E-427F-8DA8-FEFD94B3085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5DE9E1-79FE-4783-9F12-476D0F0E7476}"/>
              </a:ext>
            </a:extLst>
          </p:cNvPr>
          <p:cNvSpPr>
            <a:spLocks noGrp="1"/>
          </p:cNvSpPr>
          <p:nvPr>
            <p:ph type="sldNum" sz="quarter" idx="12"/>
          </p:nvPr>
        </p:nvSpPr>
        <p:spPr/>
        <p:txBody>
          <a:bodyPr/>
          <a:lstStyle/>
          <a:p>
            <a:fld id="{EC0C81C8-4DFC-4BA1-A51F-A939D7B99FB5}" type="slidenum">
              <a:rPr lang="en-GB" smtClean="0"/>
              <a:t>‹#›</a:t>
            </a:fld>
            <a:endParaRPr lang="en-GB"/>
          </a:p>
        </p:txBody>
      </p:sp>
    </p:spTree>
    <p:extLst>
      <p:ext uri="{BB962C8B-B14F-4D97-AF65-F5344CB8AC3E}">
        <p14:creationId xmlns:p14="http://schemas.microsoft.com/office/powerpoint/2010/main" val="3963340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C6D81-B349-4D24-A6D7-324889A3A2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73AA6F8-5B81-4798-A74E-FD414C56CD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EC08EE7-068D-4DB8-BEFB-CCBCC31F32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D3EF7C-8D2C-4D8C-8695-9BD1A891A8B8}"/>
              </a:ext>
            </a:extLst>
          </p:cNvPr>
          <p:cNvSpPr>
            <a:spLocks noGrp="1"/>
          </p:cNvSpPr>
          <p:nvPr>
            <p:ph type="dt" sz="half" idx="10"/>
          </p:nvPr>
        </p:nvSpPr>
        <p:spPr/>
        <p:txBody>
          <a:bodyPr/>
          <a:lstStyle/>
          <a:p>
            <a:fld id="{EFCB14AC-4DBA-4BCC-87E2-E2326DB97F7A}" type="datetimeFigureOut">
              <a:rPr lang="en-GB" smtClean="0"/>
              <a:t>29/11/2024</a:t>
            </a:fld>
            <a:endParaRPr lang="en-GB"/>
          </a:p>
        </p:txBody>
      </p:sp>
      <p:sp>
        <p:nvSpPr>
          <p:cNvPr id="6" name="Footer Placeholder 5">
            <a:extLst>
              <a:ext uri="{FF2B5EF4-FFF2-40B4-BE49-F238E27FC236}">
                <a16:creationId xmlns:a16="http://schemas.microsoft.com/office/drawing/2014/main" id="{D3DD7FCD-2243-40F1-9435-95041E4584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2C4595-139B-4115-BFF2-C650418ED617}"/>
              </a:ext>
            </a:extLst>
          </p:cNvPr>
          <p:cNvSpPr>
            <a:spLocks noGrp="1"/>
          </p:cNvSpPr>
          <p:nvPr>
            <p:ph type="sldNum" sz="quarter" idx="12"/>
          </p:nvPr>
        </p:nvSpPr>
        <p:spPr/>
        <p:txBody>
          <a:bodyPr/>
          <a:lstStyle/>
          <a:p>
            <a:fld id="{EC0C81C8-4DFC-4BA1-A51F-A939D7B99FB5}" type="slidenum">
              <a:rPr lang="en-GB" smtClean="0"/>
              <a:t>‹#›</a:t>
            </a:fld>
            <a:endParaRPr lang="en-GB"/>
          </a:p>
        </p:txBody>
      </p:sp>
    </p:spTree>
    <p:extLst>
      <p:ext uri="{BB962C8B-B14F-4D97-AF65-F5344CB8AC3E}">
        <p14:creationId xmlns:p14="http://schemas.microsoft.com/office/powerpoint/2010/main" val="3190911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8BB5-87D9-473A-8CA7-B95FC2DDDD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F0B77C3-B950-458D-9B1F-F7CAB2F4E4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AF497C2-545B-4F4B-9FF8-15A32B89FA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6C96E0-8478-4B01-A2A6-31DCB9531C31}"/>
              </a:ext>
            </a:extLst>
          </p:cNvPr>
          <p:cNvSpPr>
            <a:spLocks noGrp="1"/>
          </p:cNvSpPr>
          <p:nvPr>
            <p:ph type="dt" sz="half" idx="10"/>
          </p:nvPr>
        </p:nvSpPr>
        <p:spPr/>
        <p:txBody>
          <a:bodyPr/>
          <a:lstStyle/>
          <a:p>
            <a:fld id="{EFCB14AC-4DBA-4BCC-87E2-E2326DB97F7A}" type="datetimeFigureOut">
              <a:rPr lang="en-GB" smtClean="0"/>
              <a:t>29/11/2024</a:t>
            </a:fld>
            <a:endParaRPr lang="en-GB"/>
          </a:p>
        </p:txBody>
      </p:sp>
      <p:sp>
        <p:nvSpPr>
          <p:cNvPr id="6" name="Footer Placeholder 5">
            <a:extLst>
              <a:ext uri="{FF2B5EF4-FFF2-40B4-BE49-F238E27FC236}">
                <a16:creationId xmlns:a16="http://schemas.microsoft.com/office/drawing/2014/main" id="{2A59B164-DE45-44C1-8ADC-424383F200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3B65D8-6EFE-4D28-95E6-AB60FED95A88}"/>
              </a:ext>
            </a:extLst>
          </p:cNvPr>
          <p:cNvSpPr>
            <a:spLocks noGrp="1"/>
          </p:cNvSpPr>
          <p:nvPr>
            <p:ph type="sldNum" sz="quarter" idx="12"/>
          </p:nvPr>
        </p:nvSpPr>
        <p:spPr/>
        <p:txBody>
          <a:bodyPr/>
          <a:lstStyle/>
          <a:p>
            <a:fld id="{EC0C81C8-4DFC-4BA1-A51F-A939D7B99FB5}" type="slidenum">
              <a:rPr lang="en-GB" smtClean="0"/>
              <a:t>‹#›</a:t>
            </a:fld>
            <a:endParaRPr lang="en-GB"/>
          </a:p>
        </p:txBody>
      </p:sp>
    </p:spTree>
    <p:extLst>
      <p:ext uri="{BB962C8B-B14F-4D97-AF65-F5344CB8AC3E}">
        <p14:creationId xmlns:p14="http://schemas.microsoft.com/office/powerpoint/2010/main" val="1032701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8011BA-99E9-47D4-9C5B-565023849B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DB0BAA-9E48-4544-8A41-B5869C608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3F938E-8DF0-4402-85D1-7E9C2E9CFB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B14AC-4DBA-4BCC-87E2-E2326DB97F7A}" type="datetimeFigureOut">
              <a:rPr lang="en-GB" smtClean="0"/>
              <a:t>29/11/2024</a:t>
            </a:fld>
            <a:endParaRPr lang="en-GB"/>
          </a:p>
        </p:txBody>
      </p:sp>
      <p:sp>
        <p:nvSpPr>
          <p:cNvPr id="5" name="Footer Placeholder 4">
            <a:extLst>
              <a:ext uri="{FF2B5EF4-FFF2-40B4-BE49-F238E27FC236}">
                <a16:creationId xmlns:a16="http://schemas.microsoft.com/office/drawing/2014/main" id="{0AABB646-7BF1-4AC5-8A3B-DE92937ACE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3AA4E6F-4071-4F4C-A107-F022B0E147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0C81C8-4DFC-4BA1-A51F-A939D7B99FB5}" type="slidenum">
              <a:rPr lang="en-GB" smtClean="0"/>
              <a:t>‹#›</a:t>
            </a:fld>
            <a:endParaRPr lang="en-GB"/>
          </a:p>
        </p:txBody>
      </p:sp>
    </p:spTree>
    <p:extLst>
      <p:ext uri="{BB962C8B-B14F-4D97-AF65-F5344CB8AC3E}">
        <p14:creationId xmlns:p14="http://schemas.microsoft.com/office/powerpoint/2010/main" val="3412103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24EBC9-CE1E-4B5F-AE36-6B9748D4DA36}" type="datetimeFigureOut">
              <a:rPr lang="en-US" smtClean="0"/>
              <a:t>11/29/2024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FC8F7B-E8BF-45A8-BF53-26922BADBB80}" type="slidenum">
              <a:rPr lang="en-US" smtClean="0"/>
              <a:t>‹#›</a:t>
            </a:fld>
            <a:endParaRPr lang="en-US"/>
          </a:p>
        </p:txBody>
      </p:sp>
    </p:spTree>
    <p:extLst>
      <p:ext uri="{BB962C8B-B14F-4D97-AF65-F5344CB8AC3E}">
        <p14:creationId xmlns:p14="http://schemas.microsoft.com/office/powerpoint/2010/main" val="418119222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31B13CA-D5B6-4E84-B44B-0639BB7E51D7}" type="slidenum">
              <a:rPr lang="en-GB"/>
              <a:pPr>
                <a:defRPr/>
              </a:pPr>
              <a:t>‹#›</a:t>
            </a:fld>
            <a:endParaRPr lang="en-GB"/>
          </a:p>
        </p:txBody>
      </p:sp>
    </p:spTree>
    <p:extLst>
      <p:ext uri="{BB962C8B-B14F-4D97-AF65-F5344CB8AC3E}">
        <p14:creationId xmlns:p14="http://schemas.microsoft.com/office/powerpoint/2010/main" val="17809835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417866"/>
      </p:ext>
    </p:extLst>
  </p:cSld>
  <p:clrMap bg1="lt1" tx1="dk1" bg2="lt2" tx2="dk2" accent1="accent1" accent2="accent2" accent3="accent3" accent4="accent4" accent5="accent5" accent6="accent6" hlink="hlink" folHlink="folHlink"/>
  <p:sldLayoutIdLst>
    <p:sldLayoutId id="2147483687"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3.png"/><Relationship Id="rId7" Type="http://schemas.openxmlformats.org/officeDocument/2006/relationships/diagramColors" Target="../diagrams/colors11.xml"/><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39.png"/></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hyperlink" Target="https://togetherforhealth.org/wp-content/uploads/funding_report_2023_Nov_17_web.pdf" TargetMode="External"/><Relationship Id="rId2" Type="http://schemas.openxmlformats.org/officeDocument/2006/relationships/hyperlink" Target="https://publichealth.jhu.edu/ivac/2024/one-dose-at-a-time-mobilizing-to-eliminate-cervical-cancer-in-nigeria" TargetMode="External"/><Relationship Id="rId1" Type="http://schemas.openxmlformats.org/officeDocument/2006/relationships/slideLayout" Target="../slideLayouts/slideLayout2.xml"/><Relationship Id="rId4" Type="http://schemas.openxmlformats.org/officeDocument/2006/relationships/hyperlink" Target="https://www.unicef.org/stories/generations-unite-nigerias-hpv-vaccine-campaig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EEC1FF-B10B-4831-B6A4-FD6CFB036209}"/>
              </a:ext>
            </a:extLst>
          </p:cNvPr>
          <p:cNvSpPr>
            <a:spLocks noGrp="1"/>
          </p:cNvSpPr>
          <p:nvPr>
            <p:ph type="ctrTitle"/>
          </p:nvPr>
        </p:nvSpPr>
        <p:spPr>
          <a:xfrm>
            <a:off x="415636" y="1655157"/>
            <a:ext cx="11536218" cy="2070794"/>
          </a:xfrm>
        </p:spPr>
        <p:txBody>
          <a:bodyPr>
            <a:noAutofit/>
          </a:bodyPr>
          <a:lstStyle/>
          <a:p>
            <a:r>
              <a:rPr lang="en-US" sz="4000" b="1" dirty="0">
                <a:latin typeface="Aptos ExtraBold" panose="020B0004020202020204" pitchFamily="34" charset="0"/>
              </a:rPr>
              <a:t>Advancing the African Regional Framework for Cervical Cancer Elimination in Nigeria</a:t>
            </a:r>
            <a:r>
              <a:rPr lang="en-US" sz="4000" b="1" dirty="0"/>
              <a:t>: </a:t>
            </a:r>
            <a:br>
              <a:rPr lang="en-US" sz="4000" b="1" dirty="0"/>
            </a:br>
            <a:r>
              <a:rPr lang="en-US" sz="4000" b="1" dirty="0">
                <a:latin typeface="Aptos Narrow" panose="020B0004020202020204" pitchFamily="34" charset="0"/>
              </a:rPr>
              <a:t>Enhancing Routine HPV Immunization &amp; </a:t>
            </a:r>
            <a:br>
              <a:rPr lang="en-US" sz="4000" b="1" dirty="0">
                <a:latin typeface="Aptos Narrow" panose="020B0004020202020204" pitchFamily="34" charset="0"/>
              </a:rPr>
            </a:br>
            <a:r>
              <a:rPr lang="en-US" sz="4000" b="1" dirty="0">
                <a:latin typeface="Aptos Narrow" panose="020B0004020202020204" pitchFamily="34" charset="0"/>
              </a:rPr>
              <a:t>Defining the Next Steps</a:t>
            </a:r>
            <a:endParaRPr lang="en-GB" sz="4000" i="1" dirty="0">
              <a:latin typeface="Aptos Narrow" panose="020B0004020202020204" pitchFamily="34" charset="0"/>
            </a:endParaRPr>
          </a:p>
        </p:txBody>
      </p:sp>
      <p:sp>
        <p:nvSpPr>
          <p:cNvPr id="7" name="Subtitle 6">
            <a:extLst>
              <a:ext uri="{FF2B5EF4-FFF2-40B4-BE49-F238E27FC236}">
                <a16:creationId xmlns:a16="http://schemas.microsoft.com/office/drawing/2014/main" id="{BF3AEBA9-2314-414F-90AE-E058A985B793}"/>
              </a:ext>
            </a:extLst>
          </p:cNvPr>
          <p:cNvSpPr>
            <a:spLocks noGrp="1"/>
          </p:cNvSpPr>
          <p:nvPr>
            <p:ph type="subTitle" idx="1"/>
          </p:nvPr>
        </p:nvSpPr>
        <p:spPr>
          <a:xfrm>
            <a:off x="69270" y="4727988"/>
            <a:ext cx="8243457" cy="1873346"/>
          </a:xfrm>
        </p:spPr>
        <p:txBody>
          <a:bodyPr>
            <a:normAutofit fontScale="92500"/>
          </a:bodyPr>
          <a:lstStyle/>
          <a:p>
            <a:r>
              <a:rPr lang="en-GB" sz="4000" b="1" dirty="0"/>
              <a:t>Cyril </a:t>
            </a:r>
            <a:r>
              <a:rPr lang="en-GB" sz="4000" b="1" dirty="0" err="1"/>
              <a:t>Chukwudi</a:t>
            </a:r>
            <a:r>
              <a:rPr lang="en-GB" sz="4000" b="1" dirty="0"/>
              <a:t> DIM</a:t>
            </a:r>
          </a:p>
          <a:p>
            <a:pPr>
              <a:spcBef>
                <a:spcPts val="0"/>
              </a:spcBef>
              <a:spcAft>
                <a:spcPts val="1200"/>
              </a:spcAft>
            </a:pPr>
            <a:r>
              <a:rPr lang="en-GB" sz="2100" i="1" dirty="0"/>
              <a:t>[MB.BS, Euro. MSc (Int'l </a:t>
            </a:r>
            <a:r>
              <a:rPr lang="en-GB" sz="2100" i="1" dirty="0" err="1"/>
              <a:t>Hlth</a:t>
            </a:r>
            <a:r>
              <a:rPr lang="en-GB" sz="2100" i="1" dirty="0"/>
              <a:t>), MSc (</a:t>
            </a:r>
            <a:r>
              <a:rPr lang="en-GB" sz="2100" i="1" dirty="0" err="1"/>
              <a:t>Physiol</a:t>
            </a:r>
            <a:r>
              <a:rPr lang="en-GB" sz="2100" i="1" dirty="0"/>
              <a:t>), MD, FWACS, FMCOG]</a:t>
            </a:r>
            <a:endParaRPr lang="en-GB" sz="2100" dirty="0"/>
          </a:p>
          <a:p>
            <a:r>
              <a:rPr lang="en-GB" sz="3200" dirty="0"/>
              <a:t>Professor / Consultant Obstetrician &amp; Gynaecologist </a:t>
            </a:r>
          </a:p>
          <a:p>
            <a:pPr>
              <a:spcBef>
                <a:spcPts val="0"/>
              </a:spcBef>
            </a:pPr>
            <a:r>
              <a:rPr lang="en-GB" dirty="0"/>
              <a:t>College of Medicine, University of Nigeria, </a:t>
            </a:r>
            <a:r>
              <a:rPr lang="en-GB" dirty="0" err="1"/>
              <a:t>Ituku-Ozalla</a:t>
            </a:r>
            <a:endParaRPr lang="en-GB" dirty="0"/>
          </a:p>
          <a:p>
            <a:endParaRPr lang="en-GB" dirty="0"/>
          </a:p>
        </p:txBody>
      </p:sp>
      <p:sp>
        <p:nvSpPr>
          <p:cNvPr id="2" name="Title 5">
            <a:extLst>
              <a:ext uri="{FF2B5EF4-FFF2-40B4-BE49-F238E27FC236}">
                <a16:creationId xmlns:a16="http://schemas.microsoft.com/office/drawing/2014/main" id="{A25E54AE-87F8-F8FC-F86F-5FE2425C00E1}"/>
              </a:ext>
            </a:extLst>
          </p:cNvPr>
          <p:cNvSpPr txBox="1">
            <a:spLocks/>
          </p:cNvSpPr>
          <p:nvPr/>
        </p:nvSpPr>
        <p:spPr>
          <a:xfrm>
            <a:off x="849744" y="419329"/>
            <a:ext cx="10492509" cy="6299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chemeClr val="accent6"/>
                </a:solidFill>
                <a:latin typeface="Algerian" panose="04020705040A02060702" pitchFamily="82" charset="0"/>
              </a:rPr>
              <a:t>Prof. O. K. </a:t>
            </a:r>
            <a:r>
              <a:rPr lang="en-US" sz="4400" b="1" dirty="0" err="1">
                <a:solidFill>
                  <a:schemeClr val="accent6"/>
                </a:solidFill>
                <a:latin typeface="Algerian" panose="04020705040A02060702" pitchFamily="82" charset="0"/>
              </a:rPr>
              <a:t>Ogan</a:t>
            </a:r>
            <a:r>
              <a:rPr lang="en-US" sz="4400" b="1" dirty="0">
                <a:solidFill>
                  <a:schemeClr val="accent6"/>
                </a:solidFill>
                <a:latin typeface="Algerian" panose="04020705040A02060702" pitchFamily="82" charset="0"/>
              </a:rPr>
              <a:t> Memorial Lecture</a:t>
            </a:r>
            <a:endParaRPr lang="en-GB" sz="4400" i="1" dirty="0">
              <a:solidFill>
                <a:schemeClr val="accent6"/>
              </a:solidFill>
              <a:latin typeface="Algerian" panose="04020705040A02060702" pitchFamily="82" charset="0"/>
            </a:endParaRPr>
          </a:p>
        </p:txBody>
      </p:sp>
      <p:grpSp>
        <p:nvGrpSpPr>
          <p:cNvPr id="10" name="Group 9">
            <a:extLst>
              <a:ext uri="{FF2B5EF4-FFF2-40B4-BE49-F238E27FC236}">
                <a16:creationId xmlns:a16="http://schemas.microsoft.com/office/drawing/2014/main" id="{0A4997FA-02AD-93E0-E766-B9FC69387484}"/>
              </a:ext>
            </a:extLst>
          </p:cNvPr>
          <p:cNvGrpSpPr/>
          <p:nvPr/>
        </p:nvGrpSpPr>
        <p:grpSpPr>
          <a:xfrm>
            <a:off x="8458238" y="3808638"/>
            <a:ext cx="3733762" cy="3028640"/>
            <a:chOff x="8458238" y="3808635"/>
            <a:chExt cx="3670140" cy="2879501"/>
          </a:xfrm>
        </p:grpSpPr>
        <p:sp>
          <p:nvSpPr>
            <p:cNvPr id="9" name="TextBox 8">
              <a:extLst>
                <a:ext uri="{FF2B5EF4-FFF2-40B4-BE49-F238E27FC236}">
                  <a16:creationId xmlns:a16="http://schemas.microsoft.com/office/drawing/2014/main" id="{8A0F4EF5-A96E-43F9-A5A6-A8885A90C615}"/>
                </a:ext>
              </a:extLst>
            </p:cNvPr>
            <p:cNvSpPr txBox="1"/>
            <p:nvPr/>
          </p:nvSpPr>
          <p:spPr>
            <a:xfrm>
              <a:off x="10093177" y="6307729"/>
              <a:ext cx="1711765" cy="380407"/>
            </a:xfrm>
            <a:prstGeom prst="rect">
              <a:avLst/>
            </a:prstGeom>
            <a:noFill/>
          </p:spPr>
          <p:txBody>
            <a:bodyPr wrap="none" rtlCol="0">
              <a:spAutoFit/>
            </a:bodyPr>
            <a:lstStyle/>
            <a:p>
              <a:r>
                <a:rPr lang="en-GB" sz="2000"/>
                <a:t>29</a:t>
              </a:r>
              <a:r>
                <a:rPr lang="en-GB" sz="2000" baseline="30000"/>
                <a:t>th</a:t>
              </a:r>
              <a:r>
                <a:rPr lang="en-GB" sz="2000"/>
                <a:t> </a:t>
              </a:r>
              <a:r>
                <a:rPr lang="en-GB" sz="2000" dirty="0"/>
                <a:t>Nov. 2024 </a:t>
              </a:r>
            </a:p>
          </p:txBody>
        </p:sp>
        <p:grpSp>
          <p:nvGrpSpPr>
            <p:cNvPr id="5" name="Group 4">
              <a:extLst>
                <a:ext uri="{FF2B5EF4-FFF2-40B4-BE49-F238E27FC236}">
                  <a16:creationId xmlns:a16="http://schemas.microsoft.com/office/drawing/2014/main" id="{311A6E8D-1C38-CB94-85B4-B08325BFF87C}"/>
                </a:ext>
              </a:extLst>
            </p:cNvPr>
            <p:cNvGrpSpPr/>
            <p:nvPr/>
          </p:nvGrpSpPr>
          <p:grpSpPr>
            <a:xfrm>
              <a:off x="8458238" y="3808635"/>
              <a:ext cx="3670140" cy="2658296"/>
              <a:chOff x="8458238" y="3808635"/>
              <a:chExt cx="3670140" cy="2658296"/>
            </a:xfrm>
          </p:grpSpPr>
          <p:pic>
            <p:nvPicPr>
              <p:cNvPr id="4" name="Picture 3">
                <a:extLst>
                  <a:ext uri="{FF2B5EF4-FFF2-40B4-BE49-F238E27FC236}">
                    <a16:creationId xmlns:a16="http://schemas.microsoft.com/office/drawing/2014/main" id="{57F197A0-0399-F3AD-48B0-7418CBC0214F}"/>
                  </a:ext>
                </a:extLst>
              </p:cNvPr>
              <p:cNvPicPr>
                <a:picLocks noChangeAspect="1"/>
              </p:cNvPicPr>
              <p:nvPr/>
            </p:nvPicPr>
            <p:blipFill>
              <a:blip r:embed="rId3"/>
              <a:stretch>
                <a:fillRect/>
              </a:stretch>
            </p:blipFill>
            <p:spPr>
              <a:xfrm>
                <a:off x="8458238" y="3851735"/>
                <a:ext cx="3670140" cy="2615196"/>
              </a:xfrm>
              <a:prstGeom prst="rect">
                <a:avLst/>
              </a:prstGeom>
            </p:spPr>
          </p:pic>
          <p:sp>
            <p:nvSpPr>
              <p:cNvPr id="3" name="TextBox 2">
                <a:extLst>
                  <a:ext uri="{FF2B5EF4-FFF2-40B4-BE49-F238E27FC236}">
                    <a16:creationId xmlns:a16="http://schemas.microsoft.com/office/drawing/2014/main" id="{5FFFC3A9-772B-B38D-BBF2-ACBB5E85128D}"/>
                  </a:ext>
                </a:extLst>
              </p:cNvPr>
              <p:cNvSpPr txBox="1"/>
              <p:nvPr/>
            </p:nvSpPr>
            <p:spPr>
              <a:xfrm>
                <a:off x="8458238" y="3808635"/>
                <a:ext cx="1305165" cy="523220"/>
              </a:xfrm>
              <a:prstGeom prst="rect">
                <a:avLst/>
              </a:prstGeom>
              <a:noFill/>
            </p:spPr>
            <p:txBody>
              <a:bodyPr wrap="none" rtlCol="0">
                <a:spAutoFit/>
              </a:bodyPr>
              <a:lstStyle/>
              <a:p>
                <a:r>
                  <a:rPr lang="en-GB" sz="2800" b="1" dirty="0">
                    <a:solidFill>
                      <a:schemeClr val="bg1"/>
                    </a:solidFill>
                  </a:rPr>
                  <a:t>SOGON</a:t>
                </a:r>
              </a:p>
            </p:txBody>
          </p:sp>
        </p:grpSp>
      </p:grpSp>
    </p:spTree>
    <p:extLst>
      <p:ext uri="{BB962C8B-B14F-4D97-AF65-F5344CB8AC3E}">
        <p14:creationId xmlns:p14="http://schemas.microsoft.com/office/powerpoint/2010/main" val="712302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D7620DB8-A1F7-09CD-7666-80136872ED09}"/>
              </a:ext>
            </a:extLst>
          </p:cNvPr>
          <p:cNvGraphicFramePr/>
          <p:nvPr/>
        </p:nvGraphicFramePr>
        <p:xfrm>
          <a:off x="848591" y="57521"/>
          <a:ext cx="10494818" cy="992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Content Placeholder 10" descr="A person in a graduation gown&#10;&#10;Description automatically generated">
            <a:extLst>
              <a:ext uri="{FF2B5EF4-FFF2-40B4-BE49-F238E27FC236}">
                <a16:creationId xmlns:a16="http://schemas.microsoft.com/office/drawing/2014/main" id="{AE5733B8-84FF-78CB-62C2-3355328ADA6D}"/>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7471269" y="1107507"/>
            <a:ext cx="4269304" cy="5750493"/>
          </a:xfrm>
        </p:spPr>
      </p:pic>
      <p:sp>
        <p:nvSpPr>
          <p:cNvPr id="13" name="TextBox 12">
            <a:extLst>
              <a:ext uri="{FF2B5EF4-FFF2-40B4-BE49-F238E27FC236}">
                <a16:creationId xmlns:a16="http://schemas.microsoft.com/office/drawing/2014/main" id="{A4DE60E0-A009-CCC3-EB00-706E2DD0BA35}"/>
              </a:ext>
            </a:extLst>
          </p:cNvPr>
          <p:cNvSpPr txBox="1"/>
          <p:nvPr/>
        </p:nvSpPr>
        <p:spPr>
          <a:xfrm>
            <a:off x="193964" y="2032000"/>
            <a:ext cx="6988260" cy="4280531"/>
          </a:xfrm>
          <a:prstGeom prst="rect">
            <a:avLst/>
          </a:prstGeom>
          <a:noFill/>
        </p:spPr>
        <p:txBody>
          <a:bodyPr wrap="none" rtlCol="0">
            <a:spAutoFit/>
          </a:bodyPr>
          <a:lstStyle/>
          <a:p>
            <a:pPr marL="285750" indent="-285750">
              <a:lnSpc>
                <a:spcPct val="200000"/>
              </a:lnSpc>
              <a:buFont typeface="Wingdings" panose="05000000000000000000" pitchFamily="2" charset="2"/>
              <a:buChar char="ü"/>
            </a:pPr>
            <a:r>
              <a:rPr lang="en-GB" sz="2800" dirty="0"/>
              <a:t>1</a:t>
            </a:r>
            <a:r>
              <a:rPr lang="en-GB" sz="2800" baseline="30000" dirty="0"/>
              <a:t>st</a:t>
            </a:r>
            <a:r>
              <a:rPr lang="en-GB" sz="2800" dirty="0"/>
              <a:t> OB-GYN from Nigeria</a:t>
            </a:r>
          </a:p>
          <a:p>
            <a:pPr marL="285750" indent="-285750">
              <a:lnSpc>
                <a:spcPct val="200000"/>
              </a:lnSpc>
              <a:buFont typeface="Wingdings" panose="05000000000000000000" pitchFamily="2" charset="2"/>
              <a:buChar char="ü"/>
            </a:pPr>
            <a:r>
              <a:rPr lang="en-GB" sz="2800" dirty="0"/>
              <a:t>1</a:t>
            </a:r>
            <a:r>
              <a:rPr lang="en-GB" sz="2800" baseline="30000" dirty="0"/>
              <a:t>st</a:t>
            </a:r>
            <a:r>
              <a:rPr lang="en-GB" sz="2800" dirty="0"/>
              <a:t> Lecturer/Consultant OB-GYN UCH, Ibadan</a:t>
            </a:r>
          </a:p>
          <a:p>
            <a:pPr marL="285750" indent="-285750">
              <a:lnSpc>
                <a:spcPct val="200000"/>
              </a:lnSpc>
              <a:buFont typeface="Wingdings" panose="05000000000000000000" pitchFamily="2" charset="2"/>
              <a:buChar char="ü"/>
            </a:pPr>
            <a:r>
              <a:rPr lang="en-GB" sz="2800" dirty="0"/>
              <a:t>1</a:t>
            </a:r>
            <a:r>
              <a:rPr lang="en-GB" sz="2800" baseline="30000" dirty="0"/>
              <a:t>st</a:t>
            </a:r>
            <a:r>
              <a:rPr lang="en-GB" sz="2800" dirty="0"/>
              <a:t> </a:t>
            </a:r>
            <a:r>
              <a:rPr lang="en-US" sz="2800" dirty="0"/>
              <a:t>Professor &amp; Chair, Dept. of O &amp; G UNN </a:t>
            </a:r>
            <a:endParaRPr lang="en-GB" sz="2800" dirty="0"/>
          </a:p>
          <a:p>
            <a:pPr marL="285750" indent="-285750">
              <a:lnSpc>
                <a:spcPct val="200000"/>
              </a:lnSpc>
              <a:buFont typeface="Wingdings" panose="05000000000000000000" pitchFamily="2" charset="2"/>
              <a:buChar char="ü"/>
            </a:pPr>
            <a:r>
              <a:rPr lang="en-GB" sz="2800" dirty="0"/>
              <a:t>1</a:t>
            </a:r>
            <a:r>
              <a:rPr lang="en-GB" sz="2800" baseline="30000" dirty="0"/>
              <a:t>st</a:t>
            </a:r>
            <a:r>
              <a:rPr lang="en-GB" sz="2800" dirty="0"/>
              <a:t> President of SOGON</a:t>
            </a:r>
          </a:p>
          <a:p>
            <a:pPr marL="285750" indent="-285750">
              <a:lnSpc>
                <a:spcPct val="200000"/>
              </a:lnSpc>
              <a:buFont typeface="Wingdings" panose="05000000000000000000" pitchFamily="2" charset="2"/>
              <a:buChar char="ü"/>
            </a:pPr>
            <a:r>
              <a:rPr lang="en-GB" sz="2800" dirty="0"/>
              <a:t>Etc</a:t>
            </a:r>
          </a:p>
        </p:txBody>
      </p:sp>
    </p:spTree>
    <p:extLst>
      <p:ext uri="{BB962C8B-B14F-4D97-AF65-F5344CB8AC3E}">
        <p14:creationId xmlns:p14="http://schemas.microsoft.com/office/powerpoint/2010/main" val="4093073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24A8E91-511D-EBFC-828F-48BDE0BB3322}"/>
              </a:ext>
            </a:extLst>
          </p:cNvPr>
          <p:cNvGraphicFramePr/>
          <p:nvPr>
            <p:extLst>
              <p:ext uri="{D42A27DB-BD31-4B8C-83A1-F6EECF244321}">
                <p14:modId xmlns:p14="http://schemas.microsoft.com/office/powerpoint/2010/main" val="1116714536"/>
              </p:ext>
            </p:extLst>
          </p:nvPr>
        </p:nvGraphicFramePr>
        <p:xfrm>
          <a:off x="785092" y="365125"/>
          <a:ext cx="4008582" cy="57336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3">
            <a:extLst>
              <a:ext uri="{FF2B5EF4-FFF2-40B4-BE49-F238E27FC236}">
                <a16:creationId xmlns:a16="http://schemas.microsoft.com/office/drawing/2014/main" id="{C3F0C9B5-B041-8BF1-B58C-47E7E13F8371}"/>
              </a:ext>
            </a:extLst>
          </p:cNvPr>
          <p:cNvPicPr>
            <a:picLocks noGrp="1" noChangeAspect="1"/>
          </p:cNvPicPr>
          <p:nvPr>
            <p:ph idx="1"/>
          </p:nvPr>
        </p:nvPicPr>
        <p:blipFill>
          <a:blip r:embed="rId8"/>
          <a:srcRect l="34956" t="16206" r="30538" b="8652"/>
          <a:stretch/>
        </p:blipFill>
        <p:spPr>
          <a:xfrm>
            <a:off x="5476174" y="0"/>
            <a:ext cx="5598765" cy="6858000"/>
          </a:xfrm>
          <a:prstGeom prst="rect">
            <a:avLst/>
          </a:prstGeom>
        </p:spPr>
      </p:pic>
    </p:spTree>
    <p:extLst>
      <p:ext uri="{BB962C8B-B14F-4D97-AF65-F5344CB8AC3E}">
        <p14:creationId xmlns:p14="http://schemas.microsoft.com/office/powerpoint/2010/main" val="1855110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D20E3-ED9B-DCF3-5941-E1AED25FB161}"/>
              </a:ext>
            </a:extLst>
          </p:cNvPr>
          <p:cNvSpPr>
            <a:spLocks noGrp="1"/>
          </p:cNvSpPr>
          <p:nvPr>
            <p:ph type="title"/>
          </p:nvPr>
        </p:nvSpPr>
        <p:spPr>
          <a:xfrm>
            <a:off x="387927" y="1348509"/>
            <a:ext cx="11600873" cy="5181600"/>
          </a:xfrm>
        </p:spPr>
        <p:txBody>
          <a:bodyPr>
            <a:normAutofit fontScale="90000"/>
          </a:bodyPr>
          <a:lstStyle/>
          <a:p>
            <a:r>
              <a:rPr lang="en-US" b="1" i="1" dirty="0"/>
              <a:t>“….a gentleman of impeccable manners and amiable disposition, …. he recognized and appreciated quality and excellence……, (he) always expressed his thoughts, views, and feelings unapologetically,</a:t>
            </a:r>
            <a:br>
              <a:rPr lang="en-US" b="1" i="1" dirty="0"/>
            </a:br>
            <a:r>
              <a:rPr lang="en-US" b="1" i="1" dirty="0"/>
              <a:t> </a:t>
            </a:r>
            <a:br>
              <a:rPr lang="en-US" b="1" i="1" dirty="0"/>
            </a:br>
            <a:r>
              <a:rPr lang="en-US" b="1" i="1" dirty="0"/>
              <a:t>…. He would always truly and patiently listen to others. He abhors bribery and corruption, duplicity and ostentation.” </a:t>
            </a:r>
            <a:br>
              <a:rPr lang="en-US" b="1" i="1" dirty="0"/>
            </a:br>
            <a:r>
              <a:rPr lang="en-US" b="1" i="1" dirty="0"/>
              <a:t>                                                             </a:t>
            </a:r>
            <a:r>
              <a:rPr lang="en-US" sz="3100" b="1" i="1" dirty="0"/>
              <a:t>(Prof VC </a:t>
            </a:r>
            <a:r>
              <a:rPr lang="en-US" sz="3100" b="1" i="1" dirty="0" err="1"/>
              <a:t>Egwuatu</a:t>
            </a:r>
            <a:r>
              <a:rPr lang="en-US" sz="3100" b="1" i="1" dirty="0"/>
              <a:t>, 2016)</a:t>
            </a:r>
            <a:endParaRPr lang="en-GB" sz="3100" b="1" i="1" dirty="0"/>
          </a:p>
        </p:txBody>
      </p:sp>
      <p:graphicFrame>
        <p:nvGraphicFramePr>
          <p:cNvPr id="5" name="Diagram 4">
            <a:extLst>
              <a:ext uri="{FF2B5EF4-FFF2-40B4-BE49-F238E27FC236}">
                <a16:creationId xmlns:a16="http://schemas.microsoft.com/office/drawing/2014/main" id="{C2EF3325-1F81-59BD-3C13-B423160EDB42}"/>
              </a:ext>
            </a:extLst>
          </p:cNvPr>
          <p:cNvGraphicFramePr/>
          <p:nvPr>
            <p:extLst>
              <p:ext uri="{D42A27DB-BD31-4B8C-83A1-F6EECF244321}">
                <p14:modId xmlns:p14="http://schemas.microsoft.com/office/powerpoint/2010/main" val="3380970394"/>
              </p:ext>
            </p:extLst>
          </p:nvPr>
        </p:nvGraphicFramePr>
        <p:xfrm>
          <a:off x="646546" y="327891"/>
          <a:ext cx="4867563" cy="872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1717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104FCC-43CC-C629-8881-1AB9CBD081EB}"/>
              </a:ext>
            </a:extLst>
          </p:cNvPr>
          <p:cNvSpPr>
            <a:spLocks noGrp="1"/>
          </p:cNvSpPr>
          <p:nvPr>
            <p:ph type="title"/>
          </p:nvPr>
        </p:nvSpPr>
        <p:spPr/>
        <p:txBody>
          <a:bodyPr/>
          <a:lstStyle/>
          <a:p>
            <a:pPr algn="ctr"/>
            <a:r>
              <a:rPr lang="en-US" b="1" dirty="0"/>
              <a:t>…. an affectionate husband and father….</a:t>
            </a:r>
            <a:endParaRPr lang="en-GB" b="1" dirty="0"/>
          </a:p>
        </p:txBody>
      </p:sp>
      <p:pic>
        <p:nvPicPr>
          <p:cNvPr id="10" name="Content Placeholder 9" descr="A person and person standing in a park&#10;&#10;Description automatically generated">
            <a:extLst>
              <a:ext uri="{FF2B5EF4-FFF2-40B4-BE49-F238E27FC236}">
                <a16:creationId xmlns:a16="http://schemas.microsoft.com/office/drawing/2014/main" id="{EE090D9A-33ED-3461-EB36-71B1216FFA2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690688"/>
            <a:ext cx="3827063" cy="4977890"/>
          </a:xfrm>
        </p:spPr>
      </p:pic>
      <p:pic>
        <p:nvPicPr>
          <p:cNvPr id="8" name="Content Placeholder 7" descr="A group of people posing for a picture&#10;&#10;Description automatically generated">
            <a:extLst>
              <a:ext uri="{FF2B5EF4-FFF2-40B4-BE49-F238E27FC236}">
                <a16:creationId xmlns:a16="http://schemas.microsoft.com/office/drawing/2014/main" id="{DF3E7A9E-21DC-BE1D-2483-282567353D7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539867" y="2290619"/>
            <a:ext cx="6545403" cy="3991246"/>
          </a:xfrm>
        </p:spPr>
      </p:pic>
    </p:spTree>
    <p:extLst>
      <p:ext uri="{BB962C8B-B14F-4D97-AF65-F5344CB8AC3E}">
        <p14:creationId xmlns:p14="http://schemas.microsoft.com/office/powerpoint/2010/main" val="4101114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4F074383-E9C5-A8C4-1D79-4AE4BF818BCC}"/>
              </a:ext>
            </a:extLst>
          </p:cNvPr>
          <p:cNvGraphicFramePr/>
          <p:nvPr/>
        </p:nvGraphicFramePr>
        <p:xfrm>
          <a:off x="616526" y="2766218"/>
          <a:ext cx="105156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7275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036E4-87A5-9F80-15BB-A3B927879911}"/>
              </a:ext>
            </a:extLst>
          </p:cNvPr>
          <p:cNvSpPr>
            <a:spLocks noGrp="1"/>
          </p:cNvSpPr>
          <p:nvPr>
            <p:ph type="title"/>
          </p:nvPr>
        </p:nvSpPr>
        <p:spPr>
          <a:xfrm>
            <a:off x="838199" y="151068"/>
            <a:ext cx="10515600" cy="807893"/>
          </a:xfrm>
        </p:spPr>
        <p:txBody>
          <a:bodyPr>
            <a:normAutofit fontScale="90000"/>
          </a:bodyPr>
          <a:lstStyle/>
          <a:p>
            <a:pPr algn="ctr"/>
            <a:r>
              <a:rPr lang="en-GB" dirty="0"/>
              <a:t>The Cervix Uteri </a:t>
            </a:r>
            <a:br>
              <a:rPr lang="en-GB" dirty="0"/>
            </a:br>
            <a:r>
              <a:rPr lang="en-GB" sz="2000" b="1" i="1" dirty="0"/>
              <a:t>(https://www.cancer.org/cancer/types/cervical-cancer)</a:t>
            </a:r>
          </a:p>
        </p:txBody>
      </p:sp>
      <p:sp>
        <p:nvSpPr>
          <p:cNvPr id="3" name="Content Placeholder 2">
            <a:extLst>
              <a:ext uri="{FF2B5EF4-FFF2-40B4-BE49-F238E27FC236}">
                <a16:creationId xmlns:a16="http://schemas.microsoft.com/office/drawing/2014/main" id="{6219CF30-A612-5122-5F03-D60EC708695B}"/>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73130E45-559F-549C-4151-051B18E6AB81}"/>
              </a:ext>
            </a:extLst>
          </p:cNvPr>
          <p:cNvPicPr>
            <a:picLocks noChangeAspect="1"/>
          </p:cNvPicPr>
          <p:nvPr/>
        </p:nvPicPr>
        <p:blipFill>
          <a:blip r:embed="rId3"/>
          <a:stretch>
            <a:fillRect/>
          </a:stretch>
        </p:blipFill>
        <p:spPr>
          <a:xfrm>
            <a:off x="606298" y="1295656"/>
            <a:ext cx="10979401" cy="5411276"/>
          </a:xfrm>
          <a:prstGeom prst="rect">
            <a:avLst/>
          </a:prstGeom>
        </p:spPr>
      </p:pic>
      <p:sp>
        <p:nvSpPr>
          <p:cNvPr id="5" name="Arrow: Right 4">
            <a:extLst>
              <a:ext uri="{FF2B5EF4-FFF2-40B4-BE49-F238E27FC236}">
                <a16:creationId xmlns:a16="http://schemas.microsoft.com/office/drawing/2014/main" id="{6D2064CC-6FB9-1404-EB74-E8293C3C2A20}"/>
              </a:ext>
            </a:extLst>
          </p:cNvPr>
          <p:cNvSpPr/>
          <p:nvPr/>
        </p:nvSpPr>
        <p:spPr>
          <a:xfrm rot="10800000">
            <a:off x="9946739" y="4821381"/>
            <a:ext cx="1754909" cy="544945"/>
          </a:xfrm>
          <a:prstGeom prst="rightArrow">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367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7F9E4E-1E1D-38BE-014B-23FE502550BC}"/>
              </a:ext>
            </a:extLst>
          </p:cNvPr>
          <p:cNvSpPr>
            <a:spLocks noGrp="1"/>
          </p:cNvSpPr>
          <p:nvPr>
            <p:ph type="title"/>
          </p:nvPr>
        </p:nvSpPr>
        <p:spPr>
          <a:xfrm>
            <a:off x="774329" y="203199"/>
            <a:ext cx="10559473" cy="955675"/>
          </a:xfrm>
        </p:spPr>
        <p:txBody>
          <a:bodyPr>
            <a:normAutofit/>
          </a:bodyPr>
          <a:lstStyle/>
          <a:p>
            <a:pPr algn="ctr"/>
            <a:r>
              <a:rPr lang="en-GB" b="1" dirty="0"/>
              <a:t>Burden &amp; Disease Course of Cervical Cancer </a:t>
            </a:r>
          </a:p>
        </p:txBody>
      </p:sp>
      <p:pic>
        <p:nvPicPr>
          <p:cNvPr id="11" name="Content Placeholder 10">
            <a:extLst>
              <a:ext uri="{FF2B5EF4-FFF2-40B4-BE49-F238E27FC236}">
                <a16:creationId xmlns:a16="http://schemas.microsoft.com/office/drawing/2014/main" id="{F01B8857-92B4-2573-879C-2D5198735012}"/>
              </a:ext>
            </a:extLst>
          </p:cNvPr>
          <p:cNvPicPr>
            <a:picLocks noGrp="1" noChangeAspect="1"/>
          </p:cNvPicPr>
          <p:nvPr>
            <p:ph sz="half" idx="2"/>
          </p:nvPr>
        </p:nvPicPr>
        <p:blipFill>
          <a:blip r:embed="rId3"/>
          <a:srcRect l="1" t="15122" r="-1423"/>
          <a:stretch/>
        </p:blipFill>
        <p:spPr>
          <a:xfrm>
            <a:off x="6517245" y="1842387"/>
            <a:ext cx="5346364" cy="4334576"/>
          </a:xfrm>
          <a:prstGeom prst="rect">
            <a:avLst/>
          </a:prstGeom>
        </p:spPr>
      </p:pic>
      <p:pic>
        <p:nvPicPr>
          <p:cNvPr id="10" name="Content Placeholder 8">
            <a:extLst>
              <a:ext uri="{FF2B5EF4-FFF2-40B4-BE49-F238E27FC236}">
                <a16:creationId xmlns:a16="http://schemas.microsoft.com/office/drawing/2014/main" id="{77DD027E-4BB4-B5ED-1D4E-E88C6A4A9DFC}"/>
              </a:ext>
            </a:extLst>
          </p:cNvPr>
          <p:cNvPicPr>
            <a:picLocks noGrp="1" noChangeAspect="1"/>
          </p:cNvPicPr>
          <p:nvPr>
            <p:ph sz="half" idx="1"/>
          </p:nvPr>
        </p:nvPicPr>
        <p:blipFill>
          <a:blip r:embed="rId4"/>
          <a:stretch>
            <a:fillRect/>
          </a:stretch>
        </p:blipFill>
        <p:spPr>
          <a:xfrm>
            <a:off x="637309" y="1842387"/>
            <a:ext cx="5416757" cy="4188958"/>
          </a:xfrm>
          <a:prstGeom prst="rect">
            <a:avLst/>
          </a:prstGeom>
        </p:spPr>
      </p:pic>
      <p:sp>
        <p:nvSpPr>
          <p:cNvPr id="12" name="TextBox 11">
            <a:extLst>
              <a:ext uri="{FF2B5EF4-FFF2-40B4-BE49-F238E27FC236}">
                <a16:creationId xmlns:a16="http://schemas.microsoft.com/office/drawing/2014/main" id="{80BD1AE0-07C9-36D6-A477-41B34D748BF3}"/>
              </a:ext>
            </a:extLst>
          </p:cNvPr>
          <p:cNvSpPr txBox="1"/>
          <p:nvPr/>
        </p:nvSpPr>
        <p:spPr>
          <a:xfrm>
            <a:off x="7683612" y="6214030"/>
            <a:ext cx="3183307" cy="369332"/>
          </a:xfrm>
          <a:prstGeom prst="rect">
            <a:avLst/>
          </a:prstGeom>
          <a:noFill/>
        </p:spPr>
        <p:txBody>
          <a:bodyPr wrap="none" rtlCol="0">
            <a:spAutoFit/>
          </a:bodyPr>
          <a:lstStyle/>
          <a:p>
            <a:r>
              <a:rPr lang="en-GB" i="1" dirty="0"/>
              <a:t>https://www.medicinenet.com </a:t>
            </a:r>
          </a:p>
        </p:txBody>
      </p:sp>
      <p:sp>
        <p:nvSpPr>
          <p:cNvPr id="13" name="TextBox 12">
            <a:extLst>
              <a:ext uri="{FF2B5EF4-FFF2-40B4-BE49-F238E27FC236}">
                <a16:creationId xmlns:a16="http://schemas.microsoft.com/office/drawing/2014/main" id="{665FBFA8-1849-E65E-2B47-A5E5B315B2BD}"/>
              </a:ext>
            </a:extLst>
          </p:cNvPr>
          <p:cNvSpPr txBox="1"/>
          <p:nvPr/>
        </p:nvSpPr>
        <p:spPr>
          <a:xfrm>
            <a:off x="738909" y="6214030"/>
            <a:ext cx="4698337" cy="369332"/>
          </a:xfrm>
          <a:prstGeom prst="rect">
            <a:avLst/>
          </a:prstGeom>
          <a:noFill/>
        </p:spPr>
        <p:txBody>
          <a:bodyPr wrap="none" rtlCol="0">
            <a:spAutoFit/>
          </a:bodyPr>
          <a:lstStyle/>
          <a:p>
            <a:r>
              <a:rPr lang="en-GB" i="1" dirty="0"/>
              <a:t>https://www.physio-pedia.com/Cervical_Cancer</a:t>
            </a:r>
          </a:p>
        </p:txBody>
      </p:sp>
    </p:spTree>
    <p:extLst>
      <p:ext uri="{BB962C8B-B14F-4D97-AF65-F5344CB8AC3E}">
        <p14:creationId xmlns:p14="http://schemas.microsoft.com/office/powerpoint/2010/main" val="550467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2CDB72-41E3-899B-8DD9-B446C12D3E8F}"/>
              </a:ext>
            </a:extLst>
          </p:cNvPr>
          <p:cNvSpPr>
            <a:spLocks noGrp="1"/>
          </p:cNvSpPr>
          <p:nvPr>
            <p:ph type="title"/>
          </p:nvPr>
        </p:nvSpPr>
        <p:spPr>
          <a:xfrm>
            <a:off x="941070" y="105101"/>
            <a:ext cx="10690860" cy="606425"/>
          </a:xfrm>
        </p:spPr>
        <p:txBody>
          <a:bodyPr>
            <a:normAutofit fontScale="90000"/>
          </a:bodyPr>
          <a:lstStyle/>
          <a:p>
            <a:pPr algn="ctr"/>
            <a:r>
              <a:rPr lang="en-GB" b="1" dirty="0"/>
              <a:t>Burden of Cervical Cancer </a:t>
            </a:r>
          </a:p>
        </p:txBody>
      </p:sp>
      <p:graphicFrame>
        <p:nvGraphicFramePr>
          <p:cNvPr id="9" name="Content Placeholder 8">
            <a:extLst>
              <a:ext uri="{FF2B5EF4-FFF2-40B4-BE49-F238E27FC236}">
                <a16:creationId xmlns:a16="http://schemas.microsoft.com/office/drawing/2014/main" id="{6600D1A9-A6A0-F09D-5D51-724EA17847BE}"/>
              </a:ext>
            </a:extLst>
          </p:cNvPr>
          <p:cNvGraphicFramePr>
            <a:graphicFrameLocks noGrp="1"/>
          </p:cNvGraphicFramePr>
          <p:nvPr>
            <p:ph sz="half" idx="1"/>
            <p:extLst>
              <p:ext uri="{D42A27DB-BD31-4B8C-83A1-F6EECF244321}">
                <p14:modId xmlns:p14="http://schemas.microsoft.com/office/powerpoint/2010/main" val="562717243"/>
              </p:ext>
            </p:extLst>
          </p:nvPr>
        </p:nvGraphicFramePr>
        <p:xfrm>
          <a:off x="171450" y="1200150"/>
          <a:ext cx="6115050" cy="55391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a:extLst>
              <a:ext uri="{FF2B5EF4-FFF2-40B4-BE49-F238E27FC236}">
                <a16:creationId xmlns:a16="http://schemas.microsoft.com/office/drawing/2014/main" id="{D00512B7-AEE8-BC39-E91C-92215093EBA8}"/>
              </a:ext>
            </a:extLst>
          </p:cNvPr>
          <p:cNvPicPr>
            <a:picLocks noGrp="1" noChangeAspect="1"/>
          </p:cNvPicPr>
          <p:nvPr>
            <p:ph sz="half" idx="2"/>
          </p:nvPr>
        </p:nvPicPr>
        <p:blipFill>
          <a:blip r:embed="rId8"/>
          <a:srcRect r="5831" b="-1008"/>
          <a:stretch/>
        </p:blipFill>
        <p:spPr>
          <a:xfrm>
            <a:off x="6414920" y="854610"/>
            <a:ext cx="5684716" cy="5388948"/>
          </a:xfrm>
          <a:prstGeom prst="rect">
            <a:avLst/>
          </a:prstGeom>
        </p:spPr>
      </p:pic>
      <p:sp>
        <p:nvSpPr>
          <p:cNvPr id="8" name="TextBox 7">
            <a:extLst>
              <a:ext uri="{FF2B5EF4-FFF2-40B4-BE49-F238E27FC236}">
                <a16:creationId xmlns:a16="http://schemas.microsoft.com/office/drawing/2014/main" id="{F9B19A34-6DFB-B74D-830E-E3111A8AAB86}"/>
              </a:ext>
            </a:extLst>
          </p:cNvPr>
          <p:cNvSpPr txBox="1"/>
          <p:nvPr/>
        </p:nvSpPr>
        <p:spPr>
          <a:xfrm>
            <a:off x="6650719" y="6243558"/>
            <a:ext cx="5658087" cy="369332"/>
          </a:xfrm>
          <a:prstGeom prst="rect">
            <a:avLst/>
          </a:prstGeom>
          <a:noFill/>
        </p:spPr>
        <p:txBody>
          <a:bodyPr wrap="none" rtlCol="0">
            <a:spAutoFit/>
          </a:bodyPr>
          <a:lstStyle/>
          <a:p>
            <a:r>
              <a:rPr lang="en-001" sz="1800" i="0" kern="100" dirty="0">
                <a:solidFill>
                  <a:srgbClr val="0E2841"/>
                </a:solidFill>
                <a:effectLst/>
                <a:latin typeface="Calibri" panose="020F0502020204030204" pitchFamily="34" charset="0"/>
                <a:ea typeface="Aptos" panose="020B0004020202020204" pitchFamily="34" charset="0"/>
                <a:cs typeface="Times New Roman" panose="02020603050405020304" pitchFamily="18" charset="0"/>
              </a:rPr>
              <a:t>Global incidence </a:t>
            </a:r>
            <a:r>
              <a:rPr lang="en-US" sz="1800" i="0" kern="100" dirty="0">
                <a:solidFill>
                  <a:srgbClr val="0E2841"/>
                </a:solidFill>
                <a:effectLst/>
                <a:latin typeface="Calibri" panose="020F0502020204030204" pitchFamily="34" charset="0"/>
                <a:ea typeface="Aptos" panose="020B0004020202020204" pitchFamily="34" charset="0"/>
                <a:cs typeface="Times New Roman" panose="02020603050405020304" pitchFamily="18" charset="0"/>
              </a:rPr>
              <a:t>&amp; </a:t>
            </a:r>
            <a:r>
              <a:rPr lang="en-001" sz="1800" i="0" kern="100" dirty="0">
                <a:solidFill>
                  <a:srgbClr val="0E2841"/>
                </a:solidFill>
                <a:effectLst/>
                <a:latin typeface="Calibri" panose="020F0502020204030204" pitchFamily="34" charset="0"/>
                <a:ea typeface="Aptos" panose="020B0004020202020204" pitchFamily="34" charset="0"/>
                <a:cs typeface="Times New Roman" panose="02020603050405020304" pitchFamily="18" charset="0"/>
              </a:rPr>
              <a:t>mortality rates of </a:t>
            </a:r>
            <a:r>
              <a:rPr lang="en-US" sz="1800" i="0" kern="100" dirty="0">
                <a:solidFill>
                  <a:srgbClr val="0E2841"/>
                </a:solidFill>
                <a:effectLst/>
                <a:latin typeface="Calibri" panose="020F0502020204030204" pitchFamily="34" charset="0"/>
                <a:ea typeface="Aptos" panose="020B0004020202020204" pitchFamily="34" charset="0"/>
                <a:cs typeface="Times New Roman" panose="02020603050405020304" pitchFamily="18" charset="0"/>
              </a:rPr>
              <a:t>CC </a:t>
            </a:r>
            <a:r>
              <a:rPr lang="en-001" sz="1800" i="1" kern="100" dirty="0">
                <a:solidFill>
                  <a:srgbClr val="0E2841"/>
                </a:solidFill>
                <a:effectLst/>
                <a:latin typeface="Calibri" panose="020F0502020204030204" pitchFamily="34" charset="0"/>
                <a:ea typeface="Aptos" panose="020B0004020202020204" pitchFamily="34" charset="0"/>
                <a:cs typeface="Times New Roman" panose="02020603050405020304" pitchFamily="18" charset="0"/>
              </a:rPr>
              <a:t>(</a:t>
            </a:r>
            <a:r>
              <a:rPr lang="en-US" sz="1800" i="1" kern="100" dirty="0" err="1">
                <a:solidFill>
                  <a:srgbClr val="0E2841"/>
                </a:solidFill>
                <a:effectLst/>
                <a:latin typeface="Calibri" panose="020F0502020204030204" pitchFamily="34" charset="0"/>
                <a:ea typeface="Aptos" panose="020B0004020202020204" pitchFamily="34" charset="0"/>
                <a:cs typeface="Times New Roman" panose="02020603050405020304" pitchFamily="18" charset="0"/>
              </a:rPr>
              <a:t>Globocan</a:t>
            </a:r>
            <a:r>
              <a:rPr lang="en-US" sz="1800" i="1" kern="100" dirty="0">
                <a:solidFill>
                  <a:srgbClr val="0E2841"/>
                </a:solidFill>
                <a:effectLst/>
                <a:latin typeface="Calibri" panose="020F0502020204030204" pitchFamily="34" charset="0"/>
                <a:ea typeface="Aptos" panose="020B0004020202020204" pitchFamily="34" charset="0"/>
                <a:cs typeface="Times New Roman" panose="02020603050405020304" pitchFamily="18" charset="0"/>
              </a:rPr>
              <a:t> 2024</a:t>
            </a:r>
            <a:r>
              <a:rPr lang="en-001" sz="1800" i="1" kern="100" dirty="0">
                <a:solidFill>
                  <a:srgbClr val="0E2841"/>
                </a:solidFill>
                <a:effectLst/>
                <a:latin typeface="Calibri" panose="020F0502020204030204" pitchFamily="34" charset="0"/>
                <a:ea typeface="Aptos" panose="020B0004020202020204" pitchFamily="34" charset="0"/>
                <a:cs typeface="Times New Roman" panose="02020603050405020304" pitchFamily="18" charset="0"/>
              </a:rPr>
              <a:t>)</a:t>
            </a:r>
            <a:endParaRPr lang="en-001" sz="1800" i="1" kern="100" dirty="0">
              <a:solidFill>
                <a:srgbClr val="0E284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68791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35D946B-50FF-4AFB-8838-095C41C9D86D}"/>
              </a:ext>
            </a:extLst>
          </p:cNvPr>
          <p:cNvPicPr>
            <a:picLocks noChangeAspect="1"/>
          </p:cNvPicPr>
          <p:nvPr/>
        </p:nvPicPr>
        <p:blipFill>
          <a:blip r:embed="rId3"/>
          <a:stretch>
            <a:fillRect/>
          </a:stretch>
        </p:blipFill>
        <p:spPr>
          <a:xfrm>
            <a:off x="643467" y="1492339"/>
            <a:ext cx="10905066" cy="4362024"/>
          </a:xfrm>
          <a:prstGeom prst="rect">
            <a:avLst/>
          </a:prstGeom>
          <a:ln>
            <a:noFill/>
          </a:ln>
        </p:spPr>
      </p:pic>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4216CA6-84D0-42B9-BCF4-328CE6CDFA89}"/>
              </a:ext>
            </a:extLst>
          </p:cNvPr>
          <p:cNvSpPr txBox="1"/>
          <p:nvPr/>
        </p:nvSpPr>
        <p:spPr>
          <a:xfrm>
            <a:off x="643467" y="5865038"/>
            <a:ext cx="7909025" cy="830997"/>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1" u="none" strike="noStrike" kern="1200" cap="none" spc="0" normalizeH="0" baseline="0" noProof="0" dirty="0">
                <a:ln>
                  <a:noFill/>
                </a:ln>
                <a:solidFill>
                  <a:prstClr val="black"/>
                </a:solidFill>
                <a:effectLst/>
                <a:uLnTx/>
                <a:uFillTx/>
                <a:latin typeface="Calibri" panose="020F0502020204030204"/>
                <a:ea typeface="+mn-ea"/>
                <a:cs typeface="+mn-cs"/>
              </a:rPr>
              <a:t>i.e., about 10 women die of Ca </a:t>
            </a:r>
            <a:r>
              <a:rPr kumimoji="0" lang="en-GB" sz="2400" b="0" i="1" u="none" strike="noStrike" kern="1200" cap="none" spc="0" normalizeH="0" baseline="0" noProof="0" dirty="0" err="1">
                <a:ln>
                  <a:noFill/>
                </a:ln>
                <a:solidFill>
                  <a:prstClr val="black"/>
                </a:solidFill>
                <a:effectLst/>
                <a:uLnTx/>
                <a:uFillTx/>
                <a:latin typeface="Calibri" panose="020F0502020204030204"/>
                <a:ea typeface="+mn-ea"/>
                <a:cs typeface="+mn-cs"/>
              </a:rPr>
              <a:t>Cx</a:t>
            </a:r>
            <a:r>
              <a:rPr kumimoji="0" lang="en-GB" sz="2400" b="0" i="1" u="none" strike="noStrike" kern="1200" cap="none" spc="0" normalizeH="0" baseline="0" noProof="0" dirty="0">
                <a:ln>
                  <a:noFill/>
                </a:ln>
                <a:solidFill>
                  <a:prstClr val="black"/>
                </a:solidFill>
                <a:effectLst/>
                <a:uLnTx/>
                <a:uFillTx/>
                <a:latin typeface="Calibri" panose="020F0502020204030204"/>
                <a:ea typeface="+mn-ea"/>
                <a:cs typeface="+mn-cs"/>
              </a:rPr>
              <a:t> in 20 minutes </a:t>
            </a:r>
            <a:r>
              <a:rPr kumimoji="0" lang="en-GB"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about 3 (21%) of them are in Africa</a:t>
            </a:r>
            <a:r>
              <a:rPr kumimoji="0" lang="en-GB" sz="2400" b="1" i="1" u="none" strike="noStrike" kern="1200" cap="none" spc="0" normalizeH="0" baseline="0" noProof="0" dirty="0">
                <a:ln>
                  <a:noFill/>
                </a:ln>
                <a:solidFill>
                  <a:prstClr val="black"/>
                </a:solidFill>
                <a:effectLst/>
                <a:uLnTx/>
                <a:uFillTx/>
                <a:latin typeface="Calibri" panose="020F0502020204030204"/>
                <a:ea typeface="+mn-ea"/>
                <a:cs typeface="+mn-cs"/>
              </a:rPr>
              <a:t> – this should worry us</a:t>
            </a:r>
          </a:p>
        </p:txBody>
      </p:sp>
    </p:spTree>
    <p:extLst>
      <p:ext uri="{BB962C8B-B14F-4D97-AF65-F5344CB8AC3E}">
        <p14:creationId xmlns:p14="http://schemas.microsoft.com/office/powerpoint/2010/main" val="3130923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09600" y="0"/>
            <a:ext cx="10972800" cy="6858000"/>
          </a:xfrm>
          <a:prstGeom prst="rect">
            <a:avLst/>
          </a:prstGeom>
        </p:spPr>
      </p:pic>
      <p:sp>
        <p:nvSpPr>
          <p:cNvPr id="3" name="TextBox 2">
            <a:extLst>
              <a:ext uri="{FF2B5EF4-FFF2-40B4-BE49-F238E27FC236}">
                <a16:creationId xmlns:a16="http://schemas.microsoft.com/office/drawing/2014/main" id="{21BD7CB1-16A0-8C1E-2C40-C51DE92C991D}"/>
              </a:ext>
            </a:extLst>
          </p:cNvPr>
          <p:cNvSpPr txBox="1"/>
          <p:nvPr/>
        </p:nvSpPr>
        <p:spPr>
          <a:xfrm>
            <a:off x="4969163" y="5634183"/>
            <a:ext cx="3410293" cy="523220"/>
          </a:xfrm>
          <a:prstGeom prst="rect">
            <a:avLst/>
          </a:prstGeom>
          <a:noFill/>
        </p:spPr>
        <p:txBody>
          <a:bodyPr wrap="none" rtlCol="0">
            <a:spAutoFit/>
          </a:bodyPr>
          <a:lstStyle/>
          <a:p>
            <a:r>
              <a:rPr lang="en-GB" sz="2800" b="1" dirty="0"/>
              <a:t>CC Incidence – World</a:t>
            </a:r>
          </a:p>
        </p:txBody>
      </p:sp>
      <p:grpSp>
        <p:nvGrpSpPr>
          <p:cNvPr id="6" name="Group 5">
            <a:extLst>
              <a:ext uri="{FF2B5EF4-FFF2-40B4-BE49-F238E27FC236}">
                <a16:creationId xmlns:a16="http://schemas.microsoft.com/office/drawing/2014/main" id="{8B9C1F1E-C11C-B70F-255B-5AB1BCDCC19D}"/>
              </a:ext>
            </a:extLst>
          </p:cNvPr>
          <p:cNvGrpSpPr/>
          <p:nvPr/>
        </p:nvGrpSpPr>
        <p:grpSpPr>
          <a:xfrm>
            <a:off x="4969163" y="3140192"/>
            <a:ext cx="1333378" cy="1357233"/>
            <a:chOff x="4969163" y="3140192"/>
            <a:chExt cx="1333378" cy="1357233"/>
          </a:xfrm>
          <a:solidFill>
            <a:srgbClr val="FFFF00"/>
          </a:solidFill>
        </p:grpSpPr>
        <p:sp>
          <p:nvSpPr>
            <p:cNvPr id="4" name="Arrow: Right 3">
              <a:extLst>
                <a:ext uri="{FF2B5EF4-FFF2-40B4-BE49-F238E27FC236}">
                  <a16:creationId xmlns:a16="http://schemas.microsoft.com/office/drawing/2014/main" id="{0639A93D-2DBF-312D-563E-BD411863E32D}"/>
                </a:ext>
              </a:extLst>
            </p:cNvPr>
            <p:cNvSpPr/>
            <p:nvPr/>
          </p:nvSpPr>
          <p:spPr>
            <a:xfrm rot="18530887">
              <a:off x="5427798" y="3561517"/>
              <a:ext cx="1056673" cy="214023"/>
            </a:xfrm>
            <a:prstGeom prst="rightArrow">
              <a:avLst/>
            </a:prstGeom>
            <a:grp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DD535C1-E9A2-F310-C8F0-790B486C64D5}"/>
                </a:ext>
              </a:extLst>
            </p:cNvPr>
            <p:cNvSpPr txBox="1"/>
            <p:nvPr/>
          </p:nvSpPr>
          <p:spPr>
            <a:xfrm>
              <a:off x="4969163" y="3974205"/>
              <a:ext cx="1333378" cy="523220"/>
            </a:xfrm>
            <a:prstGeom prst="rect">
              <a:avLst/>
            </a:prstGeom>
            <a:grpFill/>
          </p:spPr>
          <p:txBody>
            <a:bodyPr wrap="none" rtlCol="0">
              <a:spAutoFit/>
            </a:bodyPr>
            <a:lstStyle/>
            <a:p>
              <a:r>
                <a:rPr lang="en-GB" sz="2800" b="1" dirty="0"/>
                <a:t>Nigeria </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53F0B8-E821-DE6C-B068-5026E639A72E}"/>
              </a:ext>
            </a:extLst>
          </p:cNvPr>
          <p:cNvSpPr>
            <a:spLocks noGrp="1"/>
          </p:cNvSpPr>
          <p:nvPr>
            <p:ph type="title"/>
          </p:nvPr>
        </p:nvSpPr>
        <p:spPr>
          <a:xfrm>
            <a:off x="1383564" y="348865"/>
            <a:ext cx="9718111" cy="1576446"/>
          </a:xfrm>
        </p:spPr>
        <p:txBody>
          <a:bodyPr anchor="ctr">
            <a:normAutofit/>
          </a:bodyPr>
          <a:lstStyle/>
          <a:p>
            <a:r>
              <a:rPr lang="en-GB" sz="4000" b="1" dirty="0">
                <a:solidFill>
                  <a:srgbClr val="FFFFFF"/>
                </a:solidFill>
              </a:rPr>
              <a:t>Any conflict?</a:t>
            </a:r>
          </a:p>
        </p:txBody>
      </p:sp>
      <p:graphicFrame>
        <p:nvGraphicFramePr>
          <p:cNvPr id="5" name="Content Placeholder 2">
            <a:extLst>
              <a:ext uri="{FF2B5EF4-FFF2-40B4-BE49-F238E27FC236}">
                <a16:creationId xmlns:a16="http://schemas.microsoft.com/office/drawing/2014/main" id="{AFB25E7A-B4A9-8422-F046-51FB2AF935DD}"/>
              </a:ext>
            </a:extLst>
          </p:cNvPr>
          <p:cNvGraphicFramePr>
            <a:graphicFrameLocks noGrp="1"/>
          </p:cNvGraphicFramePr>
          <p:nvPr>
            <p:ph idx="1"/>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0329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09600" y="0"/>
            <a:ext cx="10972800" cy="6858000"/>
          </a:xfrm>
          <a:prstGeom prst="rect">
            <a:avLst/>
          </a:prstGeom>
        </p:spPr>
      </p:pic>
      <p:sp>
        <p:nvSpPr>
          <p:cNvPr id="3" name="TextBox 2">
            <a:extLst>
              <a:ext uri="{FF2B5EF4-FFF2-40B4-BE49-F238E27FC236}">
                <a16:creationId xmlns:a16="http://schemas.microsoft.com/office/drawing/2014/main" id="{FBA789A1-A6F1-DFF1-7D23-DB911EADAA3E}"/>
              </a:ext>
            </a:extLst>
          </p:cNvPr>
          <p:cNvSpPr txBox="1"/>
          <p:nvPr/>
        </p:nvSpPr>
        <p:spPr>
          <a:xfrm>
            <a:off x="4969163" y="5634183"/>
            <a:ext cx="3390736" cy="523220"/>
          </a:xfrm>
          <a:prstGeom prst="rect">
            <a:avLst/>
          </a:prstGeom>
          <a:noFill/>
        </p:spPr>
        <p:txBody>
          <a:bodyPr wrap="none" rtlCol="0">
            <a:spAutoFit/>
          </a:bodyPr>
          <a:lstStyle/>
          <a:p>
            <a:r>
              <a:rPr lang="en-GB" sz="2800" b="1" dirty="0"/>
              <a:t>CC Mortality – World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80655" y="0"/>
            <a:ext cx="10972800" cy="6858000"/>
          </a:xfrm>
          <a:prstGeom prst="rect">
            <a:avLst/>
          </a:prstGeom>
        </p:spPr>
      </p:pic>
      <p:sp>
        <p:nvSpPr>
          <p:cNvPr id="3" name="TextBox 2">
            <a:extLst>
              <a:ext uri="{FF2B5EF4-FFF2-40B4-BE49-F238E27FC236}">
                <a16:creationId xmlns:a16="http://schemas.microsoft.com/office/drawing/2014/main" id="{19D15C1D-2CF5-E76D-39FC-FB1453AF5832}"/>
              </a:ext>
            </a:extLst>
          </p:cNvPr>
          <p:cNvSpPr txBox="1"/>
          <p:nvPr/>
        </p:nvSpPr>
        <p:spPr>
          <a:xfrm>
            <a:off x="286327" y="2253674"/>
            <a:ext cx="3703193" cy="892552"/>
          </a:xfrm>
          <a:prstGeom prst="rect">
            <a:avLst/>
          </a:prstGeom>
          <a:noFill/>
        </p:spPr>
        <p:txBody>
          <a:bodyPr wrap="none" rtlCol="0">
            <a:spAutoFit/>
          </a:bodyPr>
          <a:lstStyle/>
          <a:p>
            <a:r>
              <a:rPr lang="en-GB" sz="2600" b="1" dirty="0"/>
              <a:t>CC Incidence &amp; Mortality </a:t>
            </a:r>
          </a:p>
          <a:p>
            <a:r>
              <a:rPr lang="en-GB" sz="2600" b="1" dirty="0"/>
              <a:t>Nigeria Vs Norway</a:t>
            </a:r>
          </a:p>
        </p:txBody>
      </p:sp>
      <p:sp>
        <p:nvSpPr>
          <p:cNvPr id="4" name="Arrow: Right 3">
            <a:extLst>
              <a:ext uri="{FF2B5EF4-FFF2-40B4-BE49-F238E27FC236}">
                <a16:creationId xmlns:a16="http://schemas.microsoft.com/office/drawing/2014/main" id="{2DA91C26-0FA7-690B-05F7-8637917F9BA2}"/>
              </a:ext>
            </a:extLst>
          </p:cNvPr>
          <p:cNvSpPr/>
          <p:nvPr/>
        </p:nvSpPr>
        <p:spPr>
          <a:xfrm rot="10800000">
            <a:off x="7767781" y="2699950"/>
            <a:ext cx="2567710" cy="249381"/>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19" y="1274617"/>
            <a:ext cx="5776778" cy="822035"/>
          </a:xfrm>
        </p:spPr>
        <p:txBody>
          <a:bodyPr>
            <a:noAutofit/>
          </a:bodyPr>
          <a:lstStyle/>
          <a:p>
            <a:pPr algn="ctr"/>
            <a:r>
              <a:rPr lang="en-US" sz="2800" b="1" dirty="0"/>
              <a:t>CC = HPV-attributable </a:t>
            </a:r>
            <a:r>
              <a:rPr lang="en-US" sz="2800" b="1" dirty="0">
                <a:latin typeface="Calibri Light" panose="020F0302020204030204" pitchFamily="34" charset="0"/>
                <a:cs typeface="Calibri Light" panose="020F0302020204030204" pitchFamily="34" charset="0"/>
              </a:rPr>
              <a:t>→ </a:t>
            </a:r>
            <a:r>
              <a:rPr lang="en-US" sz="2800" b="1" dirty="0" err="1"/>
              <a:t>hrHPV</a:t>
            </a:r>
            <a:r>
              <a:rPr lang="en-US" sz="2800" b="1" dirty="0"/>
              <a:t> </a:t>
            </a:r>
            <a:endParaRPr lang="en-US" sz="1800" b="1" i="1" dirty="0"/>
          </a:p>
        </p:txBody>
      </p:sp>
      <p:pic>
        <p:nvPicPr>
          <p:cNvPr id="2050" name="Picture 2"/>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4739" r="4641" b="-285"/>
          <a:stretch/>
        </p:blipFill>
        <p:spPr bwMode="auto">
          <a:xfrm>
            <a:off x="157018" y="2096652"/>
            <a:ext cx="6320971" cy="348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a:extLst>
              <a:ext uri="{FF2B5EF4-FFF2-40B4-BE49-F238E27FC236}">
                <a16:creationId xmlns:a16="http://schemas.microsoft.com/office/drawing/2014/main" id="{9034484A-FDC3-C5FD-F8F4-AEDD618A8DCD}"/>
              </a:ext>
            </a:extLst>
          </p:cNvPr>
          <p:cNvPicPr>
            <a:picLocks noGrp="1" noChangeAspect="1"/>
          </p:cNvPicPr>
          <p:nvPr>
            <p:ph sz="half" idx="2"/>
          </p:nvPr>
        </p:nvPicPr>
        <p:blipFill>
          <a:blip r:embed="rId4"/>
          <a:stretch>
            <a:fillRect/>
          </a:stretch>
        </p:blipFill>
        <p:spPr>
          <a:xfrm>
            <a:off x="6714837" y="2096652"/>
            <a:ext cx="5181600" cy="3456127"/>
          </a:xfrm>
          <a:prstGeom prst="rect">
            <a:avLst/>
          </a:prstGeom>
        </p:spPr>
      </p:pic>
      <p:sp>
        <p:nvSpPr>
          <p:cNvPr id="4" name="Title 1">
            <a:extLst>
              <a:ext uri="{FF2B5EF4-FFF2-40B4-BE49-F238E27FC236}">
                <a16:creationId xmlns:a16="http://schemas.microsoft.com/office/drawing/2014/main" id="{701B06D3-7D85-27C4-B02A-08C0AF8F7CD9}"/>
              </a:ext>
            </a:extLst>
          </p:cNvPr>
          <p:cNvSpPr txBox="1">
            <a:spLocks/>
          </p:cNvSpPr>
          <p:nvPr/>
        </p:nvSpPr>
        <p:spPr>
          <a:xfrm>
            <a:off x="7028873" y="1274617"/>
            <a:ext cx="4867564" cy="6589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err="1"/>
              <a:t>hrHPV</a:t>
            </a:r>
            <a:r>
              <a:rPr lang="en-US" sz="2800" b="1" dirty="0"/>
              <a:t> = Sexually transmitted </a:t>
            </a:r>
            <a:endParaRPr lang="en-US" sz="1800" i="1" dirty="0"/>
          </a:p>
        </p:txBody>
      </p:sp>
    </p:spTree>
    <p:extLst>
      <p:ext uri="{BB962C8B-B14F-4D97-AF65-F5344CB8AC3E}">
        <p14:creationId xmlns:p14="http://schemas.microsoft.com/office/powerpoint/2010/main" val="2022191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121398-C611-A05E-C426-875A05B0EED0}"/>
              </a:ext>
            </a:extLst>
          </p:cNvPr>
          <p:cNvSpPr>
            <a:spLocks noGrp="1"/>
          </p:cNvSpPr>
          <p:nvPr>
            <p:ph type="title"/>
          </p:nvPr>
        </p:nvSpPr>
        <p:spPr>
          <a:xfrm>
            <a:off x="415635" y="365125"/>
            <a:ext cx="11508509" cy="915539"/>
          </a:xfrm>
        </p:spPr>
        <p:txBody>
          <a:bodyPr>
            <a:normAutofit fontScale="90000"/>
          </a:bodyPr>
          <a:lstStyle/>
          <a:p>
            <a:pPr algn="ctr"/>
            <a:r>
              <a:rPr lang="en-US" b="1" dirty="0"/>
              <a:t>Natural History of HPV &amp; Cervical Pre-cancer &amp; Cancer </a:t>
            </a:r>
            <a:br>
              <a:rPr lang="en-US" dirty="0"/>
            </a:br>
            <a:r>
              <a:rPr lang="en-US" sz="2700" i="1" dirty="0"/>
              <a:t>(Schiffman &amp; Castle, 2005)</a:t>
            </a:r>
            <a:endParaRPr lang="en-GB" sz="2700" i="1" dirty="0"/>
          </a:p>
        </p:txBody>
      </p:sp>
      <p:pic>
        <p:nvPicPr>
          <p:cNvPr id="7" name="Content Placeholder 6">
            <a:extLst>
              <a:ext uri="{FF2B5EF4-FFF2-40B4-BE49-F238E27FC236}">
                <a16:creationId xmlns:a16="http://schemas.microsoft.com/office/drawing/2014/main" id="{F8FCCCD8-C3F4-9127-6D9B-1C1DD712AEC9}"/>
              </a:ext>
            </a:extLst>
          </p:cNvPr>
          <p:cNvPicPr>
            <a:picLocks noGrp="1" noChangeAspect="1"/>
          </p:cNvPicPr>
          <p:nvPr>
            <p:ph idx="1"/>
          </p:nvPr>
        </p:nvPicPr>
        <p:blipFill>
          <a:blip r:embed="rId3"/>
          <a:srcRect l="-1" t="3737" r="145"/>
          <a:stretch/>
        </p:blipFill>
        <p:spPr>
          <a:xfrm>
            <a:off x="1736436" y="1376218"/>
            <a:ext cx="8044873" cy="4839854"/>
          </a:xfrm>
          <a:prstGeom prst="rect">
            <a:avLst/>
          </a:prstGeom>
        </p:spPr>
      </p:pic>
      <p:sp>
        <p:nvSpPr>
          <p:cNvPr id="8" name="TextBox 7">
            <a:extLst>
              <a:ext uri="{FF2B5EF4-FFF2-40B4-BE49-F238E27FC236}">
                <a16:creationId xmlns:a16="http://schemas.microsoft.com/office/drawing/2014/main" id="{49B12DC8-00BE-DAF7-F34C-00C90EB3C69D}"/>
              </a:ext>
            </a:extLst>
          </p:cNvPr>
          <p:cNvSpPr txBox="1"/>
          <p:nvPr/>
        </p:nvSpPr>
        <p:spPr>
          <a:xfrm>
            <a:off x="794326" y="6231265"/>
            <a:ext cx="10885159" cy="523220"/>
          </a:xfrm>
          <a:prstGeom prst="rect">
            <a:avLst/>
          </a:prstGeom>
          <a:noFill/>
        </p:spPr>
        <p:txBody>
          <a:bodyPr wrap="none" rtlCol="0">
            <a:spAutoFit/>
          </a:bodyPr>
          <a:lstStyle/>
          <a:p>
            <a:r>
              <a:rPr lang="en-GB" sz="2800" dirty="0"/>
              <a:t>Cervical cancer </a:t>
            </a:r>
            <a:r>
              <a:rPr lang="en-GB" sz="2800" dirty="0">
                <a:latin typeface="Calibri Light" panose="020F0302020204030204" pitchFamily="34" charset="0"/>
                <a:cs typeface="Calibri Light" panose="020F0302020204030204" pitchFamily="34" charset="0"/>
              </a:rPr>
              <a:t>→ </a:t>
            </a:r>
            <a:r>
              <a:rPr lang="en-GB" sz="2800" dirty="0"/>
              <a:t>A rare complication of persistent infection with </a:t>
            </a:r>
            <a:r>
              <a:rPr lang="en-GB" sz="2800" dirty="0" err="1"/>
              <a:t>hrHPV</a:t>
            </a:r>
            <a:endParaRPr lang="en-GB" sz="2800" dirty="0"/>
          </a:p>
        </p:txBody>
      </p:sp>
    </p:spTree>
    <p:extLst>
      <p:ext uri="{BB962C8B-B14F-4D97-AF65-F5344CB8AC3E}">
        <p14:creationId xmlns:p14="http://schemas.microsoft.com/office/powerpoint/2010/main" val="128924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5EBD-CA39-4AED-B13F-C60CCE0213B8}"/>
              </a:ext>
            </a:extLst>
          </p:cNvPr>
          <p:cNvSpPr>
            <a:spLocks noGrp="1"/>
          </p:cNvSpPr>
          <p:nvPr>
            <p:ph type="title"/>
          </p:nvPr>
        </p:nvSpPr>
        <p:spPr>
          <a:xfrm>
            <a:off x="609600" y="170121"/>
            <a:ext cx="10972800" cy="719163"/>
          </a:xfrm>
        </p:spPr>
        <p:txBody>
          <a:bodyPr/>
          <a:lstStyle/>
          <a:p>
            <a:r>
              <a:rPr lang="en-GB" b="1" dirty="0"/>
              <a:t>Cervical Cancer – Peculiar </a:t>
            </a:r>
            <a:r>
              <a:rPr lang="en-GB" b="1" dirty="0" err="1"/>
              <a:t>Xtics</a:t>
            </a:r>
            <a:r>
              <a:rPr lang="en-GB" b="1" dirty="0"/>
              <a:t> </a:t>
            </a:r>
          </a:p>
        </p:txBody>
      </p:sp>
      <p:sp>
        <p:nvSpPr>
          <p:cNvPr id="3" name="Content Placeholder 2">
            <a:extLst>
              <a:ext uri="{FF2B5EF4-FFF2-40B4-BE49-F238E27FC236}">
                <a16:creationId xmlns:a16="http://schemas.microsoft.com/office/drawing/2014/main" id="{6083AA9F-9B5C-457B-9740-FA5CD11ACB59}"/>
              </a:ext>
            </a:extLst>
          </p:cNvPr>
          <p:cNvSpPr>
            <a:spLocks noGrp="1"/>
          </p:cNvSpPr>
          <p:nvPr>
            <p:ph sz="half" idx="1"/>
          </p:nvPr>
        </p:nvSpPr>
        <p:spPr>
          <a:xfrm>
            <a:off x="163927" y="1321654"/>
            <a:ext cx="5830473" cy="5366225"/>
          </a:xfrm>
        </p:spPr>
        <p:txBody>
          <a:bodyPr/>
          <a:lstStyle/>
          <a:p>
            <a:pPr>
              <a:spcAft>
                <a:spcPts val="2400"/>
              </a:spcAft>
              <a:buFont typeface="Wingdings" panose="05000000000000000000" pitchFamily="2" charset="2"/>
              <a:buChar char="q"/>
            </a:pPr>
            <a:r>
              <a:rPr lang="en-GB" dirty="0"/>
              <a:t>Viral in origin </a:t>
            </a:r>
            <a:r>
              <a:rPr lang="en-GB" sz="2800" dirty="0">
                <a:latin typeface="Calibri" panose="020F0502020204030204" pitchFamily="34" charset="0"/>
                <a:cs typeface="Calibri" panose="020F0502020204030204" pitchFamily="34" charset="0"/>
              </a:rPr>
              <a:t>→  </a:t>
            </a:r>
            <a:r>
              <a:rPr lang="en-GB" dirty="0"/>
              <a:t>HPV-attributable </a:t>
            </a:r>
          </a:p>
          <a:p>
            <a:pPr>
              <a:spcAft>
                <a:spcPts val="2400"/>
              </a:spcAft>
              <a:buFont typeface="Wingdings" panose="05000000000000000000" pitchFamily="2" charset="2"/>
              <a:buChar char="ü"/>
            </a:pPr>
            <a:r>
              <a:rPr lang="en-GB" dirty="0"/>
              <a:t>Persistent </a:t>
            </a:r>
            <a:r>
              <a:rPr lang="en-GB" dirty="0" err="1"/>
              <a:t>infx</a:t>
            </a:r>
            <a:r>
              <a:rPr lang="en-GB" dirty="0"/>
              <a:t> by </a:t>
            </a:r>
            <a:r>
              <a:rPr lang="en-GB" b="1" dirty="0"/>
              <a:t>high-risk HPV types </a:t>
            </a:r>
          </a:p>
          <a:p>
            <a:pPr>
              <a:spcAft>
                <a:spcPts val="2400"/>
              </a:spcAft>
              <a:buFont typeface="Wingdings" panose="05000000000000000000" pitchFamily="2" charset="2"/>
              <a:buChar char="ü"/>
            </a:pPr>
            <a:r>
              <a:rPr lang="en-GB" dirty="0"/>
              <a:t>About </a:t>
            </a:r>
            <a:r>
              <a:rPr lang="en-GB" sz="2800" dirty="0"/>
              <a:t>14 HPV types:</a:t>
            </a:r>
            <a:r>
              <a:rPr lang="en-GB" sz="2800"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t</a:t>
            </a:r>
            <a:r>
              <a:rPr lang="en-GB" dirty="0"/>
              <a:t>ypes 16 &amp; 18 → over 70% of the disease </a:t>
            </a:r>
          </a:p>
          <a:p>
            <a:pPr lvl="1">
              <a:spcAft>
                <a:spcPts val="2400"/>
              </a:spcAft>
              <a:buFont typeface="Wingdings" panose="05000000000000000000" pitchFamily="2" charset="2"/>
              <a:buChar char="Ø"/>
            </a:pPr>
            <a:r>
              <a:rPr lang="en-GB" sz="2700" dirty="0"/>
              <a:t> Opportunity for primary prevention of CC – HPV vaccines </a:t>
            </a:r>
          </a:p>
        </p:txBody>
      </p:sp>
      <p:sp>
        <p:nvSpPr>
          <p:cNvPr id="4" name="Content Placeholder 3">
            <a:extLst>
              <a:ext uri="{FF2B5EF4-FFF2-40B4-BE49-F238E27FC236}">
                <a16:creationId xmlns:a16="http://schemas.microsoft.com/office/drawing/2014/main" id="{34967239-49E8-48AC-A023-23622A3BAE69}"/>
              </a:ext>
            </a:extLst>
          </p:cNvPr>
          <p:cNvSpPr>
            <a:spLocks noGrp="1"/>
          </p:cNvSpPr>
          <p:nvPr>
            <p:ph sz="half" idx="2"/>
          </p:nvPr>
        </p:nvSpPr>
        <p:spPr>
          <a:xfrm>
            <a:off x="6197600" y="1219201"/>
            <a:ext cx="5830473" cy="4989497"/>
          </a:xfrm>
        </p:spPr>
        <p:txBody>
          <a:bodyPr/>
          <a:lstStyle/>
          <a:p>
            <a:pPr>
              <a:spcAft>
                <a:spcPts val="2400"/>
              </a:spcAft>
              <a:buFont typeface="Wingdings" panose="05000000000000000000" pitchFamily="2" charset="2"/>
              <a:buChar char="q"/>
            </a:pPr>
            <a:r>
              <a:rPr lang="en-GB" dirty="0"/>
              <a:t>Prolonged precursor (</a:t>
            </a:r>
            <a:r>
              <a:rPr lang="en-GB" b="1" dirty="0"/>
              <a:t>precancer</a:t>
            </a:r>
            <a:r>
              <a:rPr lang="en-GB" dirty="0"/>
              <a:t>) stage = cervical intraepithelial lesion</a:t>
            </a:r>
          </a:p>
          <a:p>
            <a:pPr lvl="1">
              <a:spcAft>
                <a:spcPts val="2400"/>
              </a:spcAft>
              <a:buFont typeface="Wingdings" panose="05000000000000000000" pitchFamily="2" charset="2"/>
              <a:buChar char="Ø"/>
            </a:pPr>
            <a:r>
              <a:rPr lang="en-GB" dirty="0"/>
              <a:t>Detectable by routine screening &amp; treatable (Secondary prevention)</a:t>
            </a:r>
          </a:p>
          <a:p>
            <a:pPr>
              <a:spcAft>
                <a:spcPts val="2400"/>
              </a:spcAft>
              <a:buFont typeface="Wingdings" panose="05000000000000000000" pitchFamily="2" charset="2"/>
              <a:buChar char="q"/>
            </a:pPr>
            <a:r>
              <a:rPr lang="en-GB" dirty="0"/>
              <a:t>Ca cx  </a:t>
            </a:r>
            <a:r>
              <a:rPr lang="en-GB" dirty="0">
                <a:latin typeface="Calibri" panose="020F0502020204030204" pitchFamily="34" charset="0"/>
                <a:cs typeface="Calibri" panose="020F0502020204030204" pitchFamily="34" charset="0"/>
              </a:rPr>
              <a:t>→ </a:t>
            </a:r>
            <a:r>
              <a:rPr lang="en-GB" dirty="0"/>
              <a:t>Early &amp; Late stages</a:t>
            </a:r>
          </a:p>
          <a:p>
            <a:pPr>
              <a:spcAft>
                <a:spcPts val="2400"/>
              </a:spcAft>
              <a:buFont typeface="Wingdings" panose="05000000000000000000" pitchFamily="2" charset="2"/>
              <a:buChar char="Ø"/>
            </a:pPr>
            <a:r>
              <a:rPr lang="en-GB" dirty="0"/>
              <a:t>Early-stage → curable </a:t>
            </a:r>
          </a:p>
          <a:p>
            <a:pPr>
              <a:spcAft>
                <a:spcPts val="2400"/>
              </a:spcAft>
              <a:buFont typeface="Wingdings" panose="05000000000000000000" pitchFamily="2" charset="2"/>
              <a:buChar char="Ø"/>
            </a:pPr>
            <a:r>
              <a:rPr lang="en-GB" dirty="0"/>
              <a:t>Late-stage → </a:t>
            </a:r>
            <a:r>
              <a:rPr lang="en-GB" b="1" dirty="0"/>
              <a:t>No cure </a:t>
            </a:r>
            <a:r>
              <a:rPr lang="en-GB" dirty="0"/>
              <a:t>(palliative treatment only!)  </a:t>
            </a:r>
          </a:p>
          <a:p>
            <a:endParaRPr lang="en-GB" dirty="0"/>
          </a:p>
        </p:txBody>
      </p:sp>
    </p:spTree>
    <p:extLst>
      <p:ext uri="{BB962C8B-B14F-4D97-AF65-F5344CB8AC3E}">
        <p14:creationId xmlns:p14="http://schemas.microsoft.com/office/powerpoint/2010/main" val="449050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C9CC24-B375-4226-BF2B-61FADBBA6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84747"/>
            <a:ext cx="12188952" cy="3294207"/>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9647E21-5366-4638-AC97-D8CD4111EB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l="8235" r="8214" b="45501"/>
          <a:stretch>
            <a:fillRect/>
          </a:stretch>
        </p:blipFill>
        <p:spPr>
          <a:xfrm flipV="1">
            <a:off x="0" y="0"/>
            <a:ext cx="12191999" cy="4473360"/>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2" name="Title 1">
            <a:extLst>
              <a:ext uri="{FF2B5EF4-FFF2-40B4-BE49-F238E27FC236}">
                <a16:creationId xmlns:a16="http://schemas.microsoft.com/office/drawing/2014/main" id="{DAAFE26E-35BF-4E35-8014-C3C581E0606E}"/>
              </a:ext>
            </a:extLst>
          </p:cNvPr>
          <p:cNvSpPr>
            <a:spLocks noGrp="1"/>
          </p:cNvSpPr>
          <p:nvPr>
            <p:ph type="title"/>
          </p:nvPr>
        </p:nvSpPr>
        <p:spPr>
          <a:xfrm>
            <a:off x="753925" y="2076450"/>
            <a:ext cx="10684151" cy="1345134"/>
          </a:xfrm>
        </p:spPr>
        <p:txBody>
          <a:bodyPr vert="horz" lIns="91440" tIns="45720" rIns="91440" bIns="45720" rtlCol="0" anchor="ctr">
            <a:normAutofit fontScale="90000"/>
          </a:bodyPr>
          <a:lstStyle/>
          <a:p>
            <a:pPr algn="ctr"/>
            <a:r>
              <a:rPr lang="en-US" sz="5600" b="1" kern="1200" dirty="0">
                <a:solidFill>
                  <a:srgbClr val="FFFFFF"/>
                </a:solidFill>
                <a:latin typeface="+mj-lt"/>
                <a:ea typeface="+mj-ea"/>
                <a:cs typeface="+mj-cs"/>
              </a:rPr>
              <a:t>WHO Global cervical cancer elimination Strategy </a:t>
            </a:r>
          </a:p>
        </p:txBody>
      </p:sp>
    </p:spTree>
    <p:extLst>
      <p:ext uri="{BB962C8B-B14F-4D97-AF65-F5344CB8AC3E}">
        <p14:creationId xmlns:p14="http://schemas.microsoft.com/office/powerpoint/2010/main" val="53090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0695D-7A80-40F4-A41B-8E2334285A39}"/>
              </a:ext>
            </a:extLst>
          </p:cNvPr>
          <p:cNvSpPr>
            <a:spLocks noGrp="1"/>
          </p:cNvSpPr>
          <p:nvPr>
            <p:ph type="title"/>
          </p:nvPr>
        </p:nvSpPr>
        <p:spPr>
          <a:xfrm>
            <a:off x="838200" y="237535"/>
            <a:ext cx="10515600" cy="761926"/>
          </a:xfrm>
        </p:spPr>
        <p:txBody>
          <a:bodyPr/>
          <a:lstStyle/>
          <a:p>
            <a:pPr algn="ctr"/>
            <a:r>
              <a:rPr lang="en-GB" b="1" dirty="0"/>
              <a:t>Historic</a:t>
            </a:r>
            <a:r>
              <a:rPr lang="en-GB" dirty="0"/>
              <a:t> – why? </a:t>
            </a:r>
          </a:p>
        </p:txBody>
      </p:sp>
      <p:sp>
        <p:nvSpPr>
          <p:cNvPr id="3" name="Content Placeholder 2">
            <a:extLst>
              <a:ext uri="{FF2B5EF4-FFF2-40B4-BE49-F238E27FC236}">
                <a16:creationId xmlns:a16="http://schemas.microsoft.com/office/drawing/2014/main" id="{D25C507C-6642-4EB2-8AEA-0BE1E97EFB25}"/>
              </a:ext>
            </a:extLst>
          </p:cNvPr>
          <p:cNvSpPr>
            <a:spLocks noGrp="1"/>
          </p:cNvSpPr>
          <p:nvPr>
            <p:ph idx="1"/>
          </p:nvPr>
        </p:nvSpPr>
        <p:spPr>
          <a:xfrm>
            <a:off x="574158" y="1158950"/>
            <a:ext cx="11333362" cy="5699050"/>
          </a:xfrm>
        </p:spPr>
        <p:txBody>
          <a:bodyPr>
            <a:normAutofit/>
          </a:bodyPr>
          <a:lstStyle/>
          <a:p>
            <a:pPr>
              <a:spcAft>
                <a:spcPts val="1800"/>
              </a:spcAft>
              <a:buFont typeface="Wingdings" panose="05000000000000000000" pitchFamily="2" charset="2"/>
              <a:buChar char="q"/>
            </a:pPr>
            <a:r>
              <a:rPr lang="en-GB" sz="3200" b="1" dirty="0"/>
              <a:t>1</a:t>
            </a:r>
            <a:r>
              <a:rPr lang="en-GB" sz="3200" b="1" baseline="30000" dirty="0"/>
              <a:t>st</a:t>
            </a:r>
            <a:r>
              <a:rPr lang="en-GB" sz="3200" b="1" dirty="0"/>
              <a:t> time the world is committing to eliminating a cancer</a:t>
            </a:r>
          </a:p>
          <a:p>
            <a:pPr lvl="1">
              <a:spcAft>
                <a:spcPts val="1800"/>
              </a:spcAft>
            </a:pPr>
            <a:r>
              <a:rPr lang="en-GB" dirty="0"/>
              <a:t>That cancer = </a:t>
            </a:r>
            <a:r>
              <a:rPr lang="en-GB" b="1" dirty="0"/>
              <a:t>Cervical cancer</a:t>
            </a:r>
          </a:p>
          <a:p>
            <a:pPr>
              <a:spcAft>
                <a:spcPts val="1800"/>
              </a:spcAft>
              <a:buFont typeface="Wingdings" panose="05000000000000000000" pitchFamily="2" charset="2"/>
              <a:buChar char="q"/>
            </a:pPr>
            <a:r>
              <a:rPr lang="en-GB" dirty="0"/>
              <a:t>194 WHO member countries collectively resolved to eliminate cervical cancer </a:t>
            </a:r>
          </a:p>
          <a:p>
            <a:pPr lvl="1">
              <a:spcAft>
                <a:spcPts val="1800"/>
              </a:spcAft>
            </a:pPr>
            <a:r>
              <a:rPr lang="en-GB" sz="2600" dirty="0"/>
              <a:t>Adopted </a:t>
            </a:r>
            <a:r>
              <a:rPr lang="en-GB" sz="2600" b="1" dirty="0"/>
              <a:t>a strategy </a:t>
            </a:r>
            <a:r>
              <a:rPr lang="en-GB" sz="2600" dirty="0"/>
              <a:t>developed for that purpose</a:t>
            </a:r>
          </a:p>
          <a:p>
            <a:pPr lvl="1">
              <a:spcAft>
                <a:spcPts val="1800"/>
              </a:spcAft>
              <a:buFont typeface="Wingdings" panose="05000000000000000000" pitchFamily="2" charset="2"/>
              <a:buChar char="Ø"/>
            </a:pPr>
            <a:r>
              <a:rPr lang="en-GB" sz="2600" b="1" dirty="0"/>
              <a:t>“Global strategy to accelerate the elimination of cervical cancer as a public health problem”</a:t>
            </a:r>
          </a:p>
          <a:p>
            <a:pPr lvl="1">
              <a:spcAft>
                <a:spcPts val="1800"/>
              </a:spcAft>
              <a:buFont typeface="Courier New" panose="02070309020205020404" pitchFamily="49" charset="0"/>
              <a:buChar char="o"/>
            </a:pPr>
            <a:r>
              <a:rPr lang="en-GB" sz="2600" dirty="0">
                <a:highlight>
                  <a:srgbClr val="FFFF00"/>
                </a:highlight>
              </a:rPr>
              <a:t>Global strategy launched 17</a:t>
            </a:r>
            <a:r>
              <a:rPr lang="en-GB" sz="2600" baseline="30000" dirty="0">
                <a:highlight>
                  <a:srgbClr val="FFFF00"/>
                </a:highlight>
              </a:rPr>
              <a:t>th</a:t>
            </a:r>
            <a:r>
              <a:rPr lang="en-GB" sz="2600" dirty="0">
                <a:highlight>
                  <a:srgbClr val="FFFF00"/>
                </a:highlight>
              </a:rPr>
              <a:t> November 2020 </a:t>
            </a:r>
            <a:r>
              <a:rPr lang="en-GB" sz="2600" dirty="0"/>
              <a:t>(despite COVID-19 pandemic)</a:t>
            </a:r>
          </a:p>
          <a:p>
            <a:pPr lvl="1">
              <a:buFont typeface="Courier New" panose="02070309020205020404" pitchFamily="49" charset="0"/>
              <a:buChar char="o"/>
            </a:pPr>
            <a:r>
              <a:rPr lang="en-GB" sz="2600" dirty="0"/>
              <a:t>4</a:t>
            </a:r>
            <a:r>
              <a:rPr lang="en-GB" sz="2600" baseline="30000" dirty="0"/>
              <a:t>th</a:t>
            </a:r>
            <a:r>
              <a:rPr lang="en-GB" sz="2600" dirty="0"/>
              <a:t> anniversary - 17th November 2024 </a:t>
            </a:r>
          </a:p>
        </p:txBody>
      </p:sp>
    </p:spTree>
    <p:extLst>
      <p:ext uri="{BB962C8B-B14F-4D97-AF65-F5344CB8AC3E}">
        <p14:creationId xmlns:p14="http://schemas.microsoft.com/office/powerpoint/2010/main" val="3660212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E01F7FD5-05E0-2493-07D1-289F2B75CEF8}"/>
              </a:ext>
            </a:extLst>
          </p:cNvPr>
          <p:cNvGraphicFramePr>
            <a:graphicFrameLocks noGrp="1"/>
          </p:cNvGraphicFramePr>
          <p:nvPr>
            <p:ph idx="1"/>
          </p:nvPr>
        </p:nvGraphicFramePr>
        <p:xfrm>
          <a:off x="838200" y="893135"/>
          <a:ext cx="10474842" cy="5283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270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43419A-8CEF-4889-B1FC-B4C7DE7535A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Summary</a:t>
            </a:r>
          </a:p>
        </p:txBody>
      </p:sp>
      <p:pic>
        <p:nvPicPr>
          <p:cNvPr id="5" name="Content Placeholder 4">
            <a:extLst>
              <a:ext uri="{FF2B5EF4-FFF2-40B4-BE49-F238E27FC236}">
                <a16:creationId xmlns:a16="http://schemas.microsoft.com/office/drawing/2014/main" id="{7684EC94-39D8-4F57-93C4-DE194F0623EF}"/>
              </a:ext>
            </a:extLst>
          </p:cNvPr>
          <p:cNvPicPr>
            <a:picLocks noGrp="1" noChangeAspect="1"/>
          </p:cNvPicPr>
          <p:nvPr>
            <p:ph idx="1"/>
          </p:nvPr>
        </p:nvPicPr>
        <p:blipFill>
          <a:blip r:embed="rId3"/>
          <a:srcRect r="637" b="24974"/>
          <a:stretch/>
        </p:blipFill>
        <p:spPr>
          <a:xfrm>
            <a:off x="4216526" y="1037948"/>
            <a:ext cx="7818456" cy="4405891"/>
          </a:xfrm>
          <a:prstGeom prst="rect">
            <a:avLst/>
          </a:prstGeom>
        </p:spPr>
      </p:pic>
    </p:spTree>
    <p:extLst>
      <p:ext uri="{BB962C8B-B14F-4D97-AF65-F5344CB8AC3E}">
        <p14:creationId xmlns:p14="http://schemas.microsoft.com/office/powerpoint/2010/main" val="1185281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2A728-84EA-4548-846C-458C7E7BDB65}"/>
              </a:ext>
            </a:extLst>
          </p:cNvPr>
          <p:cNvSpPr>
            <a:spLocks noGrp="1"/>
          </p:cNvSpPr>
          <p:nvPr>
            <p:ph type="title"/>
          </p:nvPr>
        </p:nvSpPr>
        <p:spPr>
          <a:xfrm>
            <a:off x="102453" y="274638"/>
            <a:ext cx="3350240" cy="4909524"/>
          </a:xfrm>
        </p:spPr>
        <p:txBody>
          <a:bodyPr/>
          <a:lstStyle/>
          <a:p>
            <a:pPr algn="l"/>
            <a:r>
              <a:rPr lang="en-GB" sz="3733" dirty="0"/>
              <a:t>Projected Ca </a:t>
            </a:r>
            <a:r>
              <a:rPr lang="en-GB" sz="3733" dirty="0" err="1"/>
              <a:t>Cx</a:t>
            </a:r>
            <a:r>
              <a:rPr lang="en-GB" sz="3733" dirty="0"/>
              <a:t> </a:t>
            </a:r>
            <a:r>
              <a:rPr lang="en-GB" sz="3733" u="sng" dirty="0"/>
              <a:t>Incidence</a:t>
            </a:r>
            <a:r>
              <a:rPr lang="en-GB" sz="3733" dirty="0"/>
              <a:t> if </a:t>
            </a:r>
            <a:r>
              <a:rPr lang="en-GB" sz="3733" b="1" dirty="0"/>
              <a:t>Developing Nations </a:t>
            </a:r>
            <a:r>
              <a:rPr lang="en-GB" sz="3733" dirty="0"/>
              <a:t>achieve the 2030 target &amp; sustain it? </a:t>
            </a:r>
            <a:br>
              <a:rPr lang="en-GB" sz="3733" dirty="0"/>
            </a:br>
            <a:endParaRPr lang="en-GB" sz="3733" dirty="0"/>
          </a:p>
        </p:txBody>
      </p:sp>
      <p:pic>
        <p:nvPicPr>
          <p:cNvPr id="5" name="Content Placeholder 4">
            <a:extLst>
              <a:ext uri="{FF2B5EF4-FFF2-40B4-BE49-F238E27FC236}">
                <a16:creationId xmlns:a16="http://schemas.microsoft.com/office/drawing/2014/main" id="{EE102BF3-0C37-4075-A376-090FBABCB124}"/>
              </a:ext>
            </a:extLst>
          </p:cNvPr>
          <p:cNvPicPr>
            <a:picLocks noGrp="1" noChangeAspect="1"/>
          </p:cNvPicPr>
          <p:nvPr>
            <p:ph idx="1"/>
          </p:nvPr>
        </p:nvPicPr>
        <p:blipFill>
          <a:blip r:embed="rId3"/>
          <a:stretch>
            <a:fillRect/>
          </a:stretch>
        </p:blipFill>
        <p:spPr>
          <a:xfrm>
            <a:off x="3662813" y="0"/>
            <a:ext cx="8529188" cy="6858000"/>
          </a:xfrm>
        </p:spPr>
      </p:pic>
      <p:sp>
        <p:nvSpPr>
          <p:cNvPr id="6" name="Arrow: Right 5">
            <a:extLst>
              <a:ext uri="{FF2B5EF4-FFF2-40B4-BE49-F238E27FC236}">
                <a16:creationId xmlns:a16="http://schemas.microsoft.com/office/drawing/2014/main" id="{8923C06E-0EC7-4BB7-BDF0-E2E127D7DE44}"/>
              </a:ext>
            </a:extLst>
          </p:cNvPr>
          <p:cNvSpPr/>
          <p:nvPr/>
        </p:nvSpPr>
        <p:spPr>
          <a:xfrm>
            <a:off x="676196" y="4200607"/>
            <a:ext cx="2510117" cy="7581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Calibri"/>
            </a:endParaRPr>
          </a:p>
        </p:txBody>
      </p:sp>
    </p:spTree>
    <p:extLst>
      <p:ext uri="{BB962C8B-B14F-4D97-AF65-F5344CB8AC3E}">
        <p14:creationId xmlns:p14="http://schemas.microsoft.com/office/powerpoint/2010/main" val="843943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EAC8C-1B8E-1D93-1013-7F80293425E1}"/>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b="1" kern="1200" dirty="0">
                <a:solidFill>
                  <a:schemeClr val="bg1"/>
                </a:solidFill>
                <a:latin typeface="+mj-lt"/>
                <a:ea typeface="+mj-ea"/>
                <a:cs typeface="+mj-cs"/>
              </a:rPr>
              <a:t>SOGON President &amp; Council </a:t>
            </a:r>
          </a:p>
        </p:txBody>
      </p:sp>
      <p:pic>
        <p:nvPicPr>
          <p:cNvPr id="4" name="Content Placeholder 3" descr="A silhouette of a person holding a hat&#10;&#10;Description automatically generated">
            <a:extLst>
              <a:ext uri="{FF2B5EF4-FFF2-40B4-BE49-F238E27FC236}">
                <a16:creationId xmlns:a16="http://schemas.microsoft.com/office/drawing/2014/main" id="{6E4E3D32-38E4-106E-78DA-A40BDA49B4B2}"/>
              </a:ext>
            </a:extLst>
          </p:cNvPr>
          <p:cNvPicPr>
            <a:picLocks noGrp="1" noChangeAspect="1"/>
          </p:cNvPicPr>
          <p:nvPr>
            <p:ph idx="1"/>
          </p:nvPr>
        </p:nvPicPr>
        <p:blipFill>
          <a:blip r:embed="rId3"/>
          <a:stretch>
            <a:fillRect/>
          </a:stretch>
        </p:blipFill>
        <p:spPr>
          <a:xfrm>
            <a:off x="4279628" y="961812"/>
            <a:ext cx="6706142" cy="4930987"/>
          </a:xfrm>
          <a:prstGeom prst="rect">
            <a:avLst/>
          </a:prstGeom>
        </p:spPr>
      </p:pic>
    </p:spTree>
    <p:extLst>
      <p:ext uri="{BB962C8B-B14F-4D97-AF65-F5344CB8AC3E}">
        <p14:creationId xmlns:p14="http://schemas.microsoft.com/office/powerpoint/2010/main" val="1836270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ED39FC2-60C1-477C-AFD4-D32B982521B5}"/>
              </a:ext>
            </a:extLst>
          </p:cNvPr>
          <p:cNvGraphicFramePr/>
          <p:nvPr/>
        </p:nvGraphicFramePr>
        <p:xfrm>
          <a:off x="838200" y="2629860"/>
          <a:ext cx="10515600" cy="132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6461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C88A5C6-014B-4BEF-AAAC-57C4B4AFE785}"/>
              </a:ext>
            </a:extLst>
          </p:cNvPr>
          <p:cNvPicPr>
            <a:picLocks noGrp="1" noChangeAspect="1"/>
          </p:cNvPicPr>
          <p:nvPr>
            <p:ph idx="1"/>
          </p:nvPr>
        </p:nvPicPr>
        <p:blipFill>
          <a:blip r:embed="rId3"/>
          <a:stretch>
            <a:fillRect/>
          </a:stretch>
        </p:blipFill>
        <p:spPr>
          <a:xfrm>
            <a:off x="465513" y="133006"/>
            <a:ext cx="11272057" cy="5746269"/>
          </a:xfrm>
        </p:spPr>
      </p:pic>
      <p:sp>
        <p:nvSpPr>
          <p:cNvPr id="6" name="TextBox 5">
            <a:extLst>
              <a:ext uri="{FF2B5EF4-FFF2-40B4-BE49-F238E27FC236}">
                <a16:creationId xmlns:a16="http://schemas.microsoft.com/office/drawing/2014/main" id="{50EA291B-C181-4034-B9A2-F05622596178}"/>
              </a:ext>
            </a:extLst>
          </p:cNvPr>
          <p:cNvSpPr txBox="1"/>
          <p:nvPr/>
        </p:nvSpPr>
        <p:spPr>
          <a:xfrm>
            <a:off x="142415" y="5996226"/>
            <a:ext cx="10554621"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Vision: </a:t>
            </a:r>
            <a:r>
              <a:rPr kumimoji="0" lang="en-GB" sz="2400" b="0" i="1" u="none" strike="noStrike" kern="1200" cap="none" spc="0" normalizeH="0" baseline="0" noProof="0" dirty="0">
                <a:ln>
                  <a:noFill/>
                </a:ln>
                <a:solidFill>
                  <a:prstClr val="black"/>
                </a:solidFill>
                <a:effectLst/>
                <a:uLnTx/>
                <a:uFillTx/>
                <a:latin typeface="Calibri"/>
                <a:ea typeface="+mn-ea"/>
                <a:cs typeface="+mn-cs"/>
              </a:rPr>
              <a:t>An African Region free of Ca </a:t>
            </a:r>
            <a:r>
              <a:rPr kumimoji="0" lang="en-GB" sz="2400" b="0" i="1" u="none" strike="noStrike" kern="1200" cap="none" spc="0" normalizeH="0" baseline="0" noProof="0" dirty="0" err="1">
                <a:ln>
                  <a:noFill/>
                </a:ln>
                <a:solidFill>
                  <a:prstClr val="black"/>
                </a:solidFill>
                <a:effectLst/>
                <a:uLnTx/>
                <a:uFillTx/>
                <a:latin typeface="Calibri"/>
                <a:ea typeface="+mn-ea"/>
                <a:cs typeface="+mn-cs"/>
              </a:rPr>
              <a:t>Cx</a:t>
            </a:r>
            <a:r>
              <a:rPr kumimoji="0" lang="en-GB" sz="2400" b="0" i="1" u="none" strike="noStrike" kern="1200" cap="none" spc="0" normalizeH="0" baseline="0" noProof="0" dirty="0">
                <a:ln>
                  <a:noFill/>
                </a:ln>
                <a:solidFill>
                  <a:prstClr val="black"/>
                </a:solidFill>
                <a:effectLst/>
                <a:uLnTx/>
                <a:uFillTx/>
                <a:latin typeface="Calibri"/>
                <a:ea typeface="+mn-ea"/>
                <a:cs typeface="+mn-cs"/>
              </a:rPr>
              <a:t> a public health problem</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Goal: </a:t>
            </a:r>
            <a:r>
              <a:rPr kumimoji="0" lang="en-GB" sz="2400" b="0" i="1" u="none" strike="noStrike" kern="1200" cap="none" spc="0" normalizeH="0" baseline="0" noProof="0" dirty="0">
                <a:ln>
                  <a:noFill/>
                </a:ln>
                <a:solidFill>
                  <a:prstClr val="black"/>
                </a:solidFill>
                <a:effectLst/>
                <a:uLnTx/>
                <a:uFillTx/>
                <a:latin typeface="Calibri"/>
                <a:ea typeface="+mn-ea"/>
                <a:cs typeface="+mn-cs"/>
              </a:rPr>
              <a:t>To ultimately eliminate Ca </a:t>
            </a:r>
            <a:r>
              <a:rPr kumimoji="0" lang="en-GB" sz="2400" b="0" i="1" u="none" strike="noStrike" kern="1200" cap="none" spc="0" normalizeH="0" baseline="0" noProof="0" dirty="0" err="1">
                <a:ln>
                  <a:noFill/>
                </a:ln>
                <a:solidFill>
                  <a:prstClr val="black"/>
                </a:solidFill>
                <a:effectLst/>
                <a:uLnTx/>
                <a:uFillTx/>
                <a:latin typeface="Calibri"/>
                <a:ea typeface="+mn-ea"/>
                <a:cs typeface="+mn-cs"/>
              </a:rPr>
              <a:t>Cx</a:t>
            </a:r>
            <a:r>
              <a:rPr kumimoji="0" lang="en-GB" sz="2400" b="0" i="1" u="none" strike="noStrike" kern="1200" cap="none" spc="0" normalizeH="0" baseline="0" noProof="0" dirty="0">
                <a:ln>
                  <a:noFill/>
                </a:ln>
                <a:solidFill>
                  <a:prstClr val="black"/>
                </a:solidFill>
                <a:effectLst/>
                <a:uLnTx/>
                <a:uFillTx/>
                <a:latin typeface="Calibri"/>
                <a:ea typeface="+mn-ea"/>
                <a:cs typeface="+mn-cs"/>
              </a:rPr>
              <a:t> as a public health problem in the African Region</a:t>
            </a:r>
          </a:p>
        </p:txBody>
      </p:sp>
    </p:spTree>
    <p:extLst>
      <p:ext uri="{BB962C8B-B14F-4D97-AF65-F5344CB8AC3E}">
        <p14:creationId xmlns:p14="http://schemas.microsoft.com/office/powerpoint/2010/main" val="2771841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75BC-A5F2-4EB4-A5DB-4F892256FA6A}"/>
              </a:ext>
            </a:extLst>
          </p:cNvPr>
          <p:cNvSpPr>
            <a:spLocks noGrp="1"/>
          </p:cNvSpPr>
          <p:nvPr>
            <p:ph type="title"/>
          </p:nvPr>
        </p:nvSpPr>
        <p:spPr>
          <a:xfrm>
            <a:off x="838200" y="195005"/>
            <a:ext cx="10515600" cy="836354"/>
          </a:xfrm>
        </p:spPr>
        <p:txBody>
          <a:bodyPr/>
          <a:lstStyle/>
          <a:p>
            <a:pPr algn="ctr"/>
            <a:r>
              <a:rPr lang="en-GB" b="1" dirty="0"/>
              <a:t>Africa Situation</a:t>
            </a:r>
          </a:p>
        </p:txBody>
      </p:sp>
      <p:sp>
        <p:nvSpPr>
          <p:cNvPr id="3" name="Content Placeholder 2">
            <a:extLst>
              <a:ext uri="{FF2B5EF4-FFF2-40B4-BE49-F238E27FC236}">
                <a16:creationId xmlns:a16="http://schemas.microsoft.com/office/drawing/2014/main" id="{FD359170-73C5-434F-BCD6-133A830D25DA}"/>
              </a:ext>
            </a:extLst>
          </p:cNvPr>
          <p:cNvSpPr>
            <a:spLocks noGrp="1"/>
          </p:cNvSpPr>
          <p:nvPr>
            <p:ph idx="1"/>
          </p:nvPr>
        </p:nvSpPr>
        <p:spPr>
          <a:xfrm>
            <a:off x="393405" y="1031360"/>
            <a:ext cx="11578855" cy="5826640"/>
          </a:xfrm>
        </p:spPr>
        <p:txBody>
          <a:bodyPr>
            <a:normAutofit/>
          </a:bodyPr>
          <a:lstStyle/>
          <a:p>
            <a:pPr>
              <a:spcAft>
                <a:spcPts val="600"/>
              </a:spcAft>
              <a:buFont typeface="Wingdings" panose="05000000000000000000" pitchFamily="2" charset="2"/>
              <a:buChar char="q"/>
            </a:pPr>
            <a:r>
              <a:rPr lang="en-GB" dirty="0"/>
              <a:t>Highest burden of CC globally</a:t>
            </a:r>
          </a:p>
          <a:p>
            <a:pPr>
              <a:spcAft>
                <a:spcPts val="600"/>
              </a:spcAft>
              <a:buFont typeface="Wingdings" panose="05000000000000000000" pitchFamily="2" charset="2"/>
              <a:buChar char="q"/>
            </a:pPr>
            <a:r>
              <a:rPr lang="en-GB" dirty="0">
                <a:highlight>
                  <a:srgbClr val="FFFF00"/>
                </a:highlight>
              </a:rPr>
              <a:t>21% of global Ca </a:t>
            </a:r>
            <a:r>
              <a:rPr lang="en-GB" dirty="0" err="1">
                <a:highlight>
                  <a:srgbClr val="FFFF00"/>
                </a:highlight>
              </a:rPr>
              <a:t>Cx</a:t>
            </a:r>
            <a:r>
              <a:rPr lang="en-GB" dirty="0">
                <a:highlight>
                  <a:srgbClr val="FFFF00"/>
                </a:highlight>
              </a:rPr>
              <a:t> mortality in 2020, 23% in 2022</a:t>
            </a:r>
          </a:p>
          <a:p>
            <a:pPr lvl="1">
              <a:spcAft>
                <a:spcPts val="600"/>
              </a:spcAft>
            </a:pPr>
            <a:r>
              <a:rPr lang="en-GB" dirty="0"/>
              <a:t>Propagated by high HIV prevalence (Ca CX = 6X more likely in HIV women)</a:t>
            </a:r>
          </a:p>
          <a:p>
            <a:pPr>
              <a:spcAft>
                <a:spcPts val="600"/>
              </a:spcAft>
              <a:buFont typeface="Wingdings" panose="05000000000000000000" pitchFamily="2" charset="2"/>
              <a:buChar char="q"/>
            </a:pPr>
            <a:r>
              <a:rPr lang="en-GB" dirty="0"/>
              <a:t>Only 16 (33%) Nations have existing HPV vaccination programmes</a:t>
            </a:r>
          </a:p>
          <a:p>
            <a:pPr lvl="1">
              <a:spcAft>
                <a:spcPts val="600"/>
              </a:spcAft>
            </a:pPr>
            <a:r>
              <a:rPr lang="en-GB" b="1" dirty="0"/>
              <a:t>Hindered by HPV vaccine distribution inequity </a:t>
            </a:r>
          </a:p>
          <a:p>
            <a:pPr lvl="2">
              <a:spcAft>
                <a:spcPts val="600"/>
              </a:spcAft>
              <a:buFont typeface="Courier New" panose="02070309020205020404" pitchFamily="49" charset="0"/>
              <a:buChar char="o"/>
            </a:pPr>
            <a:r>
              <a:rPr lang="en-GB" sz="2400" dirty="0"/>
              <a:t>Between developed Vs developing countries </a:t>
            </a:r>
          </a:p>
          <a:p>
            <a:pPr>
              <a:spcAft>
                <a:spcPts val="600"/>
              </a:spcAft>
              <a:buFont typeface="Wingdings" panose="05000000000000000000" pitchFamily="2" charset="2"/>
              <a:buChar char="q"/>
            </a:pPr>
            <a:r>
              <a:rPr lang="en-GB" dirty="0">
                <a:highlight>
                  <a:srgbClr val="FFFF00"/>
                </a:highlight>
              </a:rPr>
              <a:t>National screening &amp; treatment programmes for general population are limited &amp; characterized by: </a:t>
            </a:r>
          </a:p>
          <a:p>
            <a:pPr lvl="1">
              <a:spcAft>
                <a:spcPts val="600"/>
              </a:spcAft>
            </a:pPr>
            <a:r>
              <a:rPr lang="en-GB" b="1" dirty="0"/>
              <a:t>low-performance screening tests </a:t>
            </a:r>
            <a:r>
              <a:rPr lang="en-GB" dirty="0"/>
              <a:t>– VIA, Pap test</a:t>
            </a:r>
          </a:p>
          <a:p>
            <a:pPr lvl="1">
              <a:spcAft>
                <a:spcPts val="600"/>
              </a:spcAft>
            </a:pPr>
            <a:r>
              <a:rPr lang="en-GB" dirty="0"/>
              <a:t>Poor participation rate (&lt; 10%) due to many barriers </a:t>
            </a:r>
          </a:p>
          <a:p>
            <a:pPr lvl="2">
              <a:spcAft>
                <a:spcPts val="600"/>
              </a:spcAft>
              <a:buFont typeface="Wingdings" panose="05000000000000000000" pitchFamily="2" charset="2"/>
              <a:buChar char="ü"/>
            </a:pPr>
            <a:r>
              <a:rPr lang="en-GB" sz="2400" dirty="0"/>
              <a:t>e.g., lack of organized programmes, ineffective population outreaches,  unavailable infrastructure &amp; limited financial resources </a:t>
            </a:r>
            <a:endParaRPr lang="en-GB" dirty="0"/>
          </a:p>
        </p:txBody>
      </p:sp>
      <p:sp>
        <p:nvSpPr>
          <p:cNvPr id="4" name="AutoShape 2" descr="Free Thumbs Up Transparent Background, Download Free Thumbs Up Transparent  Background png images, Free ClipArts on Clipart Library">
            <a:extLst>
              <a:ext uri="{FF2B5EF4-FFF2-40B4-BE49-F238E27FC236}">
                <a16:creationId xmlns:a16="http://schemas.microsoft.com/office/drawing/2014/main" id="{C08ACF5D-7A9C-44A1-BB94-84ADEFB1398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628797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75BC-A5F2-4EB4-A5DB-4F892256FA6A}"/>
              </a:ext>
            </a:extLst>
          </p:cNvPr>
          <p:cNvSpPr>
            <a:spLocks noGrp="1"/>
          </p:cNvSpPr>
          <p:nvPr>
            <p:ph type="title"/>
          </p:nvPr>
        </p:nvSpPr>
        <p:spPr>
          <a:xfrm>
            <a:off x="838200" y="195005"/>
            <a:ext cx="10515600" cy="836354"/>
          </a:xfrm>
        </p:spPr>
        <p:txBody>
          <a:bodyPr/>
          <a:lstStyle/>
          <a:p>
            <a:pPr algn="ctr"/>
            <a:r>
              <a:rPr lang="en-GB" b="1" dirty="0"/>
              <a:t>Africa Situation -2 </a:t>
            </a:r>
          </a:p>
        </p:txBody>
      </p:sp>
      <p:sp>
        <p:nvSpPr>
          <p:cNvPr id="3" name="Content Placeholder 2">
            <a:extLst>
              <a:ext uri="{FF2B5EF4-FFF2-40B4-BE49-F238E27FC236}">
                <a16:creationId xmlns:a16="http://schemas.microsoft.com/office/drawing/2014/main" id="{FD359170-73C5-434F-BCD6-133A830D25DA}"/>
              </a:ext>
            </a:extLst>
          </p:cNvPr>
          <p:cNvSpPr>
            <a:spLocks noGrp="1"/>
          </p:cNvSpPr>
          <p:nvPr>
            <p:ph idx="1"/>
          </p:nvPr>
        </p:nvSpPr>
        <p:spPr>
          <a:xfrm>
            <a:off x="242777" y="1031359"/>
            <a:ext cx="11706446" cy="5752212"/>
          </a:xfrm>
        </p:spPr>
        <p:txBody>
          <a:bodyPr>
            <a:normAutofit fontScale="92500"/>
          </a:bodyPr>
          <a:lstStyle/>
          <a:p>
            <a:pPr>
              <a:buFont typeface="Wingdings" panose="05000000000000000000" pitchFamily="2" charset="2"/>
              <a:buChar char="q"/>
            </a:pPr>
            <a:r>
              <a:rPr lang="en-GB" dirty="0">
                <a:highlight>
                  <a:srgbClr val="FFFF00"/>
                </a:highlight>
              </a:rPr>
              <a:t>Low or no budgetary allocation </a:t>
            </a:r>
            <a:r>
              <a:rPr lang="en-GB" b="1" dirty="0">
                <a:highlight>
                  <a:srgbClr val="FFFF00"/>
                </a:highlight>
              </a:rPr>
              <a:t>specifically</a:t>
            </a:r>
            <a:r>
              <a:rPr lang="en-GB" dirty="0">
                <a:highlight>
                  <a:srgbClr val="FFFF00"/>
                </a:highlight>
              </a:rPr>
              <a:t> for cervical cancer prevention &amp; control</a:t>
            </a:r>
          </a:p>
          <a:p>
            <a:pPr>
              <a:buFont typeface="Wingdings" panose="05000000000000000000" pitchFamily="2" charset="2"/>
              <a:buChar char="q"/>
            </a:pPr>
            <a:r>
              <a:rPr lang="en-GB" dirty="0"/>
              <a:t>Ca </a:t>
            </a:r>
            <a:r>
              <a:rPr lang="en-GB" dirty="0" err="1"/>
              <a:t>Cx</a:t>
            </a:r>
            <a:r>
              <a:rPr lang="en-GB" dirty="0"/>
              <a:t> diagnoses </a:t>
            </a:r>
            <a:r>
              <a:rPr lang="en-GB" dirty="0">
                <a:latin typeface="Calibri" panose="020F0502020204030204" pitchFamily="34" charset="0"/>
                <a:cs typeface="Calibri" panose="020F0502020204030204" pitchFamily="34" charset="0"/>
              </a:rPr>
              <a:t>→</a:t>
            </a:r>
            <a:r>
              <a:rPr lang="en-GB" dirty="0"/>
              <a:t> </a:t>
            </a:r>
            <a:r>
              <a:rPr lang="en-GB" b="1" dirty="0"/>
              <a:t>usually at late stage </a:t>
            </a:r>
          </a:p>
          <a:p>
            <a:pPr lvl="1"/>
            <a:r>
              <a:rPr lang="en-GB" sz="2600" dirty="0"/>
              <a:t>When access to treatment (cancer surgery, radiotherapy, &amp; chemotherapy) are limited </a:t>
            </a:r>
          </a:p>
          <a:p>
            <a:pPr lvl="1"/>
            <a:r>
              <a:rPr lang="en-GB" sz="2600" dirty="0"/>
              <a:t>Including limited quality pathology service &amp; palliative care </a:t>
            </a:r>
          </a:p>
          <a:p>
            <a:pPr lvl="1"/>
            <a:r>
              <a:rPr lang="en-GB" sz="2600" b="1" dirty="0"/>
              <a:t>Up to 77% of Ca </a:t>
            </a:r>
            <a:r>
              <a:rPr lang="en-GB" sz="2600" b="1" dirty="0" err="1"/>
              <a:t>Cx</a:t>
            </a:r>
            <a:r>
              <a:rPr lang="en-GB" sz="2600" b="1" dirty="0"/>
              <a:t> die within 5 years </a:t>
            </a:r>
          </a:p>
          <a:p>
            <a:pPr>
              <a:buFont typeface="Wingdings" panose="05000000000000000000" pitchFamily="2" charset="2"/>
              <a:buChar char="q"/>
            </a:pPr>
            <a:r>
              <a:rPr lang="en-GB" dirty="0"/>
              <a:t>Inadequate skilled human resources for cancer prevention &amp; control</a:t>
            </a:r>
          </a:p>
          <a:p>
            <a:pPr lvl="1"/>
            <a:r>
              <a:rPr lang="en-GB" sz="2600" dirty="0"/>
              <a:t>Including pathologist &amp; oncologist </a:t>
            </a:r>
          </a:p>
          <a:p>
            <a:pPr lvl="2">
              <a:buFont typeface="Courier New" panose="02070309020205020404" pitchFamily="49" charset="0"/>
              <a:buChar char="o"/>
            </a:pPr>
            <a:r>
              <a:rPr lang="en-GB" sz="2600" dirty="0"/>
              <a:t>Uneven geographical distribution of existing ones </a:t>
            </a:r>
          </a:p>
          <a:p>
            <a:pPr>
              <a:buFont typeface="Wingdings" panose="05000000000000000000" pitchFamily="2" charset="2"/>
              <a:buChar char="q"/>
            </a:pPr>
            <a:r>
              <a:rPr lang="en-GB" dirty="0"/>
              <a:t>Inadequate infrastructure for tertiary management</a:t>
            </a:r>
          </a:p>
          <a:p>
            <a:pPr lvl="1"/>
            <a:r>
              <a:rPr lang="en-GB" sz="2600" dirty="0"/>
              <a:t>Inaccessible quality pathology infrastructure &amp; treatment options. </a:t>
            </a:r>
          </a:p>
          <a:p>
            <a:pPr lvl="1"/>
            <a:r>
              <a:rPr lang="en-GB" sz="2600" b="1" dirty="0"/>
              <a:t>Radiation therapy is only available in a few Nations </a:t>
            </a:r>
          </a:p>
          <a:p>
            <a:pPr lvl="1"/>
            <a:r>
              <a:rPr lang="en-GB" sz="2600" b="1" dirty="0"/>
              <a:t>Poor health insurance</a:t>
            </a:r>
            <a:r>
              <a:rPr lang="en-GB" sz="2600" dirty="0"/>
              <a:t>: Cancer treatment </a:t>
            </a:r>
            <a:r>
              <a:rPr lang="en-GB" dirty="0">
                <a:latin typeface="Calibri" panose="020F0502020204030204" pitchFamily="34" charset="0"/>
                <a:cs typeface="Calibri" panose="020F0502020204030204" pitchFamily="34" charset="0"/>
              </a:rPr>
              <a:t>→</a:t>
            </a:r>
            <a:r>
              <a:rPr lang="en-GB" dirty="0">
                <a:highlight>
                  <a:srgbClr val="FFFF00"/>
                </a:highlight>
              </a:rPr>
              <a:t>associated with catastrophic health expenditure</a:t>
            </a:r>
          </a:p>
          <a:p>
            <a:pPr>
              <a:buFont typeface="Wingdings" panose="05000000000000000000" pitchFamily="2" charset="2"/>
              <a:buChar char="q"/>
            </a:pPr>
            <a:r>
              <a:rPr lang="en-GB" dirty="0"/>
              <a:t>Weak monitoring and evaluation system – only 6 nations have </a:t>
            </a:r>
            <a:r>
              <a:rPr lang="en-GB" b="1" dirty="0"/>
              <a:t>quality</a:t>
            </a:r>
            <a:r>
              <a:rPr lang="en-GB" dirty="0"/>
              <a:t> Ca Registries</a:t>
            </a:r>
          </a:p>
        </p:txBody>
      </p:sp>
    </p:spTree>
    <p:extLst>
      <p:ext uri="{BB962C8B-B14F-4D97-AF65-F5344CB8AC3E}">
        <p14:creationId xmlns:p14="http://schemas.microsoft.com/office/powerpoint/2010/main" val="3046753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8EAFDA5-424D-C17C-2E3C-40A8DF49135C}"/>
              </a:ext>
            </a:extLst>
          </p:cNvPr>
          <p:cNvPicPr>
            <a:picLocks noGrp="1" noChangeAspect="1"/>
          </p:cNvPicPr>
          <p:nvPr>
            <p:ph idx="1"/>
          </p:nvPr>
        </p:nvPicPr>
        <p:blipFill>
          <a:blip r:embed="rId3"/>
          <a:srcRect t="2847" r="56" b="1996"/>
          <a:stretch/>
        </p:blipFill>
        <p:spPr>
          <a:xfrm>
            <a:off x="45130" y="1237674"/>
            <a:ext cx="12094977" cy="5504872"/>
          </a:xfrm>
        </p:spPr>
      </p:pic>
      <p:sp>
        <p:nvSpPr>
          <p:cNvPr id="6" name="TextBox 5">
            <a:extLst>
              <a:ext uri="{FF2B5EF4-FFF2-40B4-BE49-F238E27FC236}">
                <a16:creationId xmlns:a16="http://schemas.microsoft.com/office/drawing/2014/main" id="{4A313C27-AA4C-C273-CC12-CB09881A3B78}"/>
              </a:ext>
            </a:extLst>
          </p:cNvPr>
          <p:cNvSpPr txBox="1"/>
          <p:nvPr/>
        </p:nvSpPr>
        <p:spPr>
          <a:xfrm>
            <a:off x="45129" y="230909"/>
            <a:ext cx="12094978" cy="800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B1B1B"/>
                </a:solidFill>
                <a:effectLst/>
                <a:uLnTx/>
                <a:uFillTx/>
                <a:latin typeface="Calibri" panose="020F0502020204030204" pitchFamily="34" charset="0"/>
                <a:ea typeface="+mn-ea"/>
                <a:cs typeface="Calibri" panose="020F0502020204030204" pitchFamily="34" charset="0"/>
              </a:rPr>
              <a:t>Predictors of presentation at a late stage of cervical cancer: final regression model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(Appiah-Kubi A, et al. 2022. doi: 10.4314/gmj.v56i2.5.)</a:t>
            </a:r>
          </a:p>
        </p:txBody>
      </p:sp>
      <p:sp>
        <p:nvSpPr>
          <p:cNvPr id="10" name="TextBox 9">
            <a:extLst>
              <a:ext uri="{FF2B5EF4-FFF2-40B4-BE49-F238E27FC236}">
                <a16:creationId xmlns:a16="http://schemas.microsoft.com/office/drawing/2014/main" id="{1985ABF8-8F9C-D2F9-C7E6-A0E643C2A4DB}"/>
              </a:ext>
            </a:extLst>
          </p:cNvPr>
          <p:cNvSpPr txBox="1"/>
          <p:nvPr/>
        </p:nvSpPr>
        <p:spPr>
          <a:xfrm>
            <a:off x="2994891" y="3044279"/>
            <a:ext cx="47798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01" sz="4400" b="0" i="0" u="none" strike="noStrike" kern="1200" cap="none" spc="0" normalizeH="0" baseline="0" noProof="0" dirty="0">
                <a:ln>
                  <a:noFill/>
                </a:ln>
                <a:solidFill>
                  <a:srgbClr val="1F1F1F"/>
                </a:solidFill>
                <a:effectLst/>
                <a:uLnTx/>
                <a:uFillTx/>
                <a:latin typeface="Google Sans"/>
                <a:ea typeface="+mn-ea"/>
                <a:cs typeface="+mn-cs"/>
              </a:rPr>
              <a:t>✔</a:t>
            </a:r>
            <a:endPar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0347F64-0767-815B-9305-7245FFE5E826}"/>
              </a:ext>
            </a:extLst>
          </p:cNvPr>
          <p:cNvSpPr txBox="1"/>
          <p:nvPr/>
        </p:nvSpPr>
        <p:spPr>
          <a:xfrm>
            <a:off x="2994891" y="4272715"/>
            <a:ext cx="47798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01" sz="4400" b="0" i="0" u="none" strike="noStrike" kern="1200" cap="none" spc="0" normalizeH="0" baseline="0" noProof="0" dirty="0">
                <a:ln>
                  <a:noFill/>
                </a:ln>
                <a:solidFill>
                  <a:srgbClr val="1F1F1F"/>
                </a:solidFill>
                <a:effectLst/>
                <a:uLnTx/>
                <a:uFillTx/>
                <a:latin typeface="Google Sans"/>
                <a:ea typeface="+mn-ea"/>
                <a:cs typeface="+mn-cs"/>
              </a:rPr>
              <a:t>✔</a:t>
            </a:r>
            <a:endPar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61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6ED55-00A0-4715-8122-DAF1E678B953}"/>
              </a:ext>
            </a:extLst>
          </p:cNvPr>
          <p:cNvSpPr>
            <a:spLocks noGrp="1"/>
          </p:cNvSpPr>
          <p:nvPr>
            <p:ph type="title"/>
          </p:nvPr>
        </p:nvSpPr>
        <p:spPr/>
        <p:txBody>
          <a:bodyPr/>
          <a:lstStyle/>
          <a:p>
            <a:r>
              <a:rPr lang="en-GB" dirty="0"/>
              <a:t>African Framework Objectives </a:t>
            </a:r>
          </a:p>
        </p:txBody>
      </p:sp>
      <p:sp>
        <p:nvSpPr>
          <p:cNvPr id="11" name="Content Placeholder 10">
            <a:extLst>
              <a:ext uri="{FF2B5EF4-FFF2-40B4-BE49-F238E27FC236}">
                <a16:creationId xmlns:a16="http://schemas.microsoft.com/office/drawing/2014/main" id="{ACDE6836-541C-4E15-9007-41D6A334095D}"/>
              </a:ext>
            </a:extLst>
          </p:cNvPr>
          <p:cNvSpPr>
            <a:spLocks noGrp="1"/>
          </p:cNvSpPr>
          <p:nvPr>
            <p:ph idx="1"/>
          </p:nvPr>
        </p:nvSpPr>
        <p:spPr>
          <a:xfrm>
            <a:off x="609600" y="1600201"/>
            <a:ext cx="10972800" cy="4983160"/>
          </a:xfrm>
        </p:spPr>
        <p:txBody>
          <a:bodyPr/>
          <a:lstStyle/>
          <a:p>
            <a:pPr marL="514350" indent="-514350">
              <a:spcAft>
                <a:spcPts val="1200"/>
              </a:spcAft>
              <a:buFont typeface="+mj-lt"/>
              <a:buAutoNum type="arabicPeriod"/>
            </a:pPr>
            <a:r>
              <a:rPr lang="en-GB" b="1" dirty="0"/>
              <a:t>Introduce and scale up HPV vaccine in routine national immunization programmes</a:t>
            </a:r>
          </a:p>
          <a:p>
            <a:pPr marL="514350" indent="-514350">
              <a:spcAft>
                <a:spcPts val="1200"/>
              </a:spcAft>
              <a:buFont typeface="+mj-lt"/>
              <a:buAutoNum type="arabicPeriod"/>
            </a:pPr>
            <a:r>
              <a:rPr lang="en-GB" dirty="0"/>
              <a:t>Increase coverage of, and access to screening and appropriate management of precancerous lesions</a:t>
            </a:r>
          </a:p>
          <a:p>
            <a:pPr marL="514350" indent="-514350">
              <a:spcAft>
                <a:spcPts val="1200"/>
              </a:spcAft>
              <a:buFont typeface="+mj-lt"/>
              <a:buAutoNum type="arabicPeriod"/>
            </a:pPr>
            <a:r>
              <a:rPr lang="en-GB" dirty="0"/>
              <a:t>Increase coverage of, and access to diagnosis and management of cervical cancer and palliative care as needed</a:t>
            </a:r>
          </a:p>
          <a:p>
            <a:pPr marL="514350" indent="-514350">
              <a:buFont typeface="+mj-lt"/>
              <a:buAutoNum type="arabicPeriod"/>
            </a:pPr>
            <a:r>
              <a:rPr lang="en-GB" dirty="0"/>
              <a:t>Strengthen capacity for monitoring and evaluation of cervical cancer prevention and control for performance tracking</a:t>
            </a:r>
          </a:p>
        </p:txBody>
      </p:sp>
    </p:spTree>
    <p:extLst>
      <p:ext uri="{BB962C8B-B14F-4D97-AF65-F5344CB8AC3E}">
        <p14:creationId xmlns:p14="http://schemas.microsoft.com/office/powerpoint/2010/main" val="1416050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D08C0-AC5B-4B62-9777-BA2EB85B4447}"/>
              </a:ext>
            </a:extLst>
          </p:cNvPr>
          <p:cNvSpPr>
            <a:spLocks noGrp="1"/>
          </p:cNvSpPr>
          <p:nvPr>
            <p:ph type="title"/>
          </p:nvPr>
        </p:nvSpPr>
        <p:spPr>
          <a:xfrm>
            <a:off x="103519" y="109255"/>
            <a:ext cx="10995803" cy="465840"/>
          </a:xfrm>
        </p:spPr>
        <p:txBody>
          <a:bodyPr/>
          <a:lstStyle/>
          <a:p>
            <a:r>
              <a:rPr lang="en-GB" sz="3200" b="1" dirty="0"/>
              <a:t>Summary Objectives, milestones, etc </a:t>
            </a:r>
          </a:p>
        </p:txBody>
      </p:sp>
      <p:pic>
        <p:nvPicPr>
          <p:cNvPr id="5" name="Content Placeholder 4">
            <a:extLst>
              <a:ext uri="{FF2B5EF4-FFF2-40B4-BE49-F238E27FC236}">
                <a16:creationId xmlns:a16="http://schemas.microsoft.com/office/drawing/2014/main" id="{E285029D-C619-4812-955E-112E66DD5C87}"/>
              </a:ext>
            </a:extLst>
          </p:cNvPr>
          <p:cNvPicPr>
            <a:picLocks noGrp="1" noChangeAspect="1"/>
          </p:cNvPicPr>
          <p:nvPr>
            <p:ph idx="1"/>
          </p:nvPr>
        </p:nvPicPr>
        <p:blipFill>
          <a:blip r:embed="rId3"/>
          <a:stretch>
            <a:fillRect/>
          </a:stretch>
        </p:blipFill>
        <p:spPr>
          <a:xfrm>
            <a:off x="786454" y="661997"/>
            <a:ext cx="10312868" cy="6196004"/>
          </a:xfrm>
        </p:spPr>
      </p:pic>
      <p:sp>
        <p:nvSpPr>
          <p:cNvPr id="10" name="Arrow: Right 9">
            <a:extLst>
              <a:ext uri="{FF2B5EF4-FFF2-40B4-BE49-F238E27FC236}">
                <a16:creationId xmlns:a16="http://schemas.microsoft.com/office/drawing/2014/main" id="{426C7099-F259-6ACE-9234-9A70F58C7530}"/>
              </a:ext>
            </a:extLst>
          </p:cNvPr>
          <p:cNvSpPr/>
          <p:nvPr/>
        </p:nvSpPr>
        <p:spPr>
          <a:xfrm rot="7773722">
            <a:off x="6570684" y="598279"/>
            <a:ext cx="534100" cy="310553"/>
          </a:xfrm>
          <a:prstGeom prst="rightArrow">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6429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17B86D2-B475-B958-9B78-27DB125138BD}"/>
              </a:ext>
            </a:extLst>
          </p:cNvPr>
          <p:cNvGraphicFramePr/>
          <p:nvPr/>
        </p:nvGraphicFramePr>
        <p:xfrm>
          <a:off x="609600" y="274639"/>
          <a:ext cx="109728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3">
            <a:extLst>
              <a:ext uri="{FF2B5EF4-FFF2-40B4-BE49-F238E27FC236}">
                <a16:creationId xmlns:a16="http://schemas.microsoft.com/office/drawing/2014/main" id="{D73050CA-6E44-BFD6-3748-DB2DC7AFBD33}"/>
              </a:ext>
            </a:extLst>
          </p:cNvPr>
          <p:cNvPicPr>
            <a:picLocks noGrp="1" noChangeAspect="1"/>
          </p:cNvPicPr>
          <p:nvPr>
            <p:ph idx="1"/>
          </p:nvPr>
        </p:nvPicPr>
        <p:blipFill>
          <a:blip r:embed="rId8"/>
          <a:stretch>
            <a:fillRect/>
          </a:stretch>
        </p:blipFill>
        <p:spPr>
          <a:xfrm>
            <a:off x="2701528" y="1600200"/>
            <a:ext cx="6788944" cy="4525963"/>
          </a:xfrm>
          <a:prstGeom prst="rect">
            <a:avLst/>
          </a:prstGeom>
        </p:spPr>
      </p:pic>
    </p:spTree>
    <p:extLst>
      <p:ext uri="{BB962C8B-B14F-4D97-AF65-F5344CB8AC3E}">
        <p14:creationId xmlns:p14="http://schemas.microsoft.com/office/powerpoint/2010/main" val="305599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136ED-A7B4-4011-8D8F-F1E43CB15F58}"/>
              </a:ext>
            </a:extLst>
          </p:cNvPr>
          <p:cNvSpPr>
            <a:spLocks noGrp="1"/>
          </p:cNvSpPr>
          <p:nvPr>
            <p:ph type="title"/>
          </p:nvPr>
        </p:nvSpPr>
        <p:spPr>
          <a:xfrm>
            <a:off x="520995" y="274639"/>
            <a:ext cx="11061405" cy="682291"/>
          </a:xfrm>
        </p:spPr>
        <p:txBody>
          <a:bodyPr/>
          <a:lstStyle/>
          <a:p>
            <a:r>
              <a:rPr lang="en-GB" b="1" dirty="0"/>
              <a:t>Why HPV vaccination first? </a:t>
            </a:r>
          </a:p>
        </p:txBody>
      </p:sp>
      <p:sp>
        <p:nvSpPr>
          <p:cNvPr id="3" name="Content Placeholder 2">
            <a:extLst>
              <a:ext uri="{FF2B5EF4-FFF2-40B4-BE49-F238E27FC236}">
                <a16:creationId xmlns:a16="http://schemas.microsoft.com/office/drawing/2014/main" id="{DAB1675D-5BE5-4A97-85AF-C42DA5647566}"/>
              </a:ext>
            </a:extLst>
          </p:cNvPr>
          <p:cNvSpPr>
            <a:spLocks noGrp="1"/>
          </p:cNvSpPr>
          <p:nvPr>
            <p:ph idx="1"/>
          </p:nvPr>
        </p:nvSpPr>
        <p:spPr>
          <a:xfrm>
            <a:off x="520995" y="1169581"/>
            <a:ext cx="11061405" cy="5480601"/>
          </a:xfrm>
        </p:spPr>
        <p:txBody>
          <a:bodyPr/>
          <a:lstStyle/>
          <a:p>
            <a:pPr>
              <a:spcAft>
                <a:spcPts val="1800"/>
              </a:spcAft>
              <a:buFont typeface="Wingdings" panose="05000000000000000000" pitchFamily="2" charset="2"/>
              <a:buChar char="q"/>
            </a:pPr>
            <a:r>
              <a:rPr lang="en-GB" b="1" dirty="0"/>
              <a:t>Most effective of the three strategies! </a:t>
            </a:r>
          </a:p>
          <a:p>
            <a:pPr>
              <a:spcAft>
                <a:spcPts val="1800"/>
              </a:spcAft>
              <a:buFont typeface="Wingdings" panose="05000000000000000000" pitchFamily="2" charset="2"/>
              <a:buChar char="q"/>
            </a:pPr>
            <a:r>
              <a:rPr lang="en-GB" dirty="0"/>
              <a:t>Evidence: </a:t>
            </a:r>
          </a:p>
          <a:p>
            <a:pPr>
              <a:spcAft>
                <a:spcPts val="1800"/>
              </a:spcAft>
            </a:pPr>
            <a:r>
              <a:rPr lang="en-GB" sz="2800" dirty="0"/>
              <a:t>HPV immunisation with </a:t>
            </a:r>
            <a:r>
              <a:rPr lang="en-GB" sz="2800" dirty="0" err="1"/>
              <a:t>Cervarix</a:t>
            </a:r>
            <a:r>
              <a:rPr lang="en-GB" sz="2800" dirty="0"/>
              <a:t> (bivalent) was introduced in England, UK, in Sept 1, 2008. An audit of national Data in January 2021 showed: </a:t>
            </a:r>
          </a:p>
          <a:p>
            <a:pPr>
              <a:spcAft>
                <a:spcPts val="1800"/>
              </a:spcAft>
              <a:buFont typeface="Wingdings" panose="05000000000000000000" pitchFamily="2" charset="2"/>
              <a:buChar char="ü"/>
            </a:pPr>
            <a:r>
              <a:rPr lang="en-GB" sz="2800" dirty="0"/>
              <a:t>“substantial reduction in cervical cancer &amp; incidence of CIN3 in young women after the introduction of the HPV immunisation…</a:t>
            </a:r>
          </a:p>
          <a:p>
            <a:pPr>
              <a:buFont typeface="Wingdings" panose="05000000000000000000" pitchFamily="2" charset="2"/>
              <a:buChar char="ü"/>
            </a:pPr>
            <a:r>
              <a:rPr lang="en-GB" sz="2800" dirty="0"/>
              <a:t>HPV immunisation programme has successfully almost eliminated cervical cancer in women born since Sept 1, 1995” </a:t>
            </a:r>
            <a:r>
              <a:rPr lang="en-GB" sz="2200" i="1" dirty="0"/>
              <a:t>(</a:t>
            </a:r>
            <a:r>
              <a:rPr lang="en-GB" sz="2200" i="1" dirty="0" err="1"/>
              <a:t>Falcaro</a:t>
            </a:r>
            <a:r>
              <a:rPr lang="en-GB" sz="2200" i="1" dirty="0"/>
              <a:t> et al. 2021 DOI: 10.1016/S0140-6736(21)02178-4)</a:t>
            </a:r>
          </a:p>
        </p:txBody>
      </p:sp>
    </p:spTree>
    <p:extLst>
      <p:ext uri="{BB962C8B-B14F-4D97-AF65-F5344CB8AC3E}">
        <p14:creationId xmlns:p14="http://schemas.microsoft.com/office/powerpoint/2010/main" val="42185829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86D63-06E9-F454-1288-C9FA701BE2E3}"/>
              </a:ext>
            </a:extLst>
          </p:cNvPr>
          <p:cNvSpPr>
            <a:spLocks noGrp="1"/>
          </p:cNvSpPr>
          <p:nvPr>
            <p:ph type="title"/>
          </p:nvPr>
        </p:nvSpPr>
        <p:spPr/>
        <p:txBody>
          <a:bodyPr/>
          <a:lstStyle/>
          <a:p>
            <a:r>
              <a:rPr lang="en-US" b="1" dirty="0"/>
              <a:t>Nigeria HPV Vaccine Rollout Plan</a:t>
            </a:r>
            <a:br>
              <a:rPr lang="en-US" dirty="0"/>
            </a:br>
            <a:r>
              <a:rPr lang="en-US" sz="2400" i="1" dirty="0"/>
              <a:t>(https://nphcda.gov.ng)</a:t>
            </a:r>
            <a:endParaRPr lang="en-GB" sz="2400" i="1" dirty="0"/>
          </a:p>
        </p:txBody>
      </p:sp>
      <p:pic>
        <p:nvPicPr>
          <p:cNvPr id="4" name="Content Placeholder 3">
            <a:extLst>
              <a:ext uri="{FF2B5EF4-FFF2-40B4-BE49-F238E27FC236}">
                <a16:creationId xmlns:a16="http://schemas.microsoft.com/office/drawing/2014/main" id="{17FFAF73-3B8E-1002-F75A-3C10BD997190}"/>
              </a:ext>
            </a:extLst>
          </p:cNvPr>
          <p:cNvPicPr>
            <a:picLocks noGrp="1" noChangeAspect="1"/>
          </p:cNvPicPr>
          <p:nvPr>
            <p:ph idx="1"/>
          </p:nvPr>
        </p:nvPicPr>
        <p:blipFill>
          <a:blip r:embed="rId3"/>
          <a:srcRect l="1" r="-242" b="14670"/>
          <a:stretch/>
        </p:blipFill>
        <p:spPr>
          <a:xfrm>
            <a:off x="350982" y="1417639"/>
            <a:ext cx="11490036" cy="4659888"/>
          </a:xfrm>
          <a:prstGeom prst="rect">
            <a:avLst/>
          </a:prstGeom>
        </p:spPr>
      </p:pic>
    </p:spTree>
    <p:extLst>
      <p:ext uri="{BB962C8B-B14F-4D97-AF65-F5344CB8AC3E}">
        <p14:creationId xmlns:p14="http://schemas.microsoft.com/office/powerpoint/2010/main" val="3467318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3D2D3-ED6D-3018-EA71-02B22DC43AA6}"/>
              </a:ext>
            </a:extLst>
          </p:cNvPr>
          <p:cNvSpPr>
            <a:spLocks noGrp="1"/>
          </p:cNvSpPr>
          <p:nvPr>
            <p:ph type="title"/>
          </p:nvPr>
        </p:nvSpPr>
        <p:spPr>
          <a:xfrm>
            <a:off x="838198" y="235816"/>
            <a:ext cx="10374745" cy="697057"/>
          </a:xfrm>
        </p:spPr>
        <p:txBody>
          <a:bodyPr/>
          <a:lstStyle/>
          <a:p>
            <a:pPr algn="ctr"/>
            <a:r>
              <a:rPr lang="en-GB" b="1" dirty="0"/>
              <a:t>Past Prof O. K. </a:t>
            </a:r>
            <a:r>
              <a:rPr lang="en-GB" b="1" dirty="0" err="1"/>
              <a:t>Ogan</a:t>
            </a:r>
            <a:r>
              <a:rPr lang="en-GB" b="1" dirty="0"/>
              <a:t> Memorial Lectures </a:t>
            </a:r>
          </a:p>
        </p:txBody>
      </p:sp>
      <p:graphicFrame>
        <p:nvGraphicFramePr>
          <p:cNvPr id="7" name="Content Placeholder 6">
            <a:extLst>
              <a:ext uri="{FF2B5EF4-FFF2-40B4-BE49-F238E27FC236}">
                <a16:creationId xmlns:a16="http://schemas.microsoft.com/office/drawing/2014/main" id="{7D2E633D-8D44-82AF-E280-12B8ED216628}"/>
              </a:ext>
            </a:extLst>
          </p:cNvPr>
          <p:cNvGraphicFramePr>
            <a:graphicFrameLocks noGrp="1"/>
          </p:cNvGraphicFramePr>
          <p:nvPr>
            <p:ph idx="1"/>
            <p:extLst>
              <p:ext uri="{D42A27DB-BD31-4B8C-83A1-F6EECF244321}">
                <p14:modId xmlns:p14="http://schemas.microsoft.com/office/powerpoint/2010/main" val="2723827222"/>
              </p:ext>
            </p:extLst>
          </p:nvPr>
        </p:nvGraphicFramePr>
        <p:xfrm>
          <a:off x="782780" y="1159602"/>
          <a:ext cx="10485583" cy="5698398"/>
        </p:xfrm>
        <a:graphic>
          <a:graphicData uri="http://schemas.openxmlformats.org/drawingml/2006/table">
            <a:tbl>
              <a:tblPr firstRow="1" firstCol="1" bandRow="1">
                <a:tableStyleId>{5C22544A-7EE6-4342-B048-85BDC9FD1C3A}</a:tableStyleId>
              </a:tblPr>
              <a:tblGrid>
                <a:gridCol w="1071838">
                  <a:extLst>
                    <a:ext uri="{9D8B030D-6E8A-4147-A177-3AD203B41FA5}">
                      <a16:colId xmlns:a16="http://schemas.microsoft.com/office/drawing/2014/main" val="2272721629"/>
                    </a:ext>
                  </a:extLst>
                </a:gridCol>
                <a:gridCol w="5615923">
                  <a:extLst>
                    <a:ext uri="{9D8B030D-6E8A-4147-A177-3AD203B41FA5}">
                      <a16:colId xmlns:a16="http://schemas.microsoft.com/office/drawing/2014/main" val="1662017097"/>
                    </a:ext>
                  </a:extLst>
                </a:gridCol>
                <a:gridCol w="3797822">
                  <a:extLst>
                    <a:ext uri="{9D8B030D-6E8A-4147-A177-3AD203B41FA5}">
                      <a16:colId xmlns:a16="http://schemas.microsoft.com/office/drawing/2014/main" val="1563624175"/>
                    </a:ext>
                  </a:extLst>
                </a:gridCol>
              </a:tblGrid>
              <a:tr h="450556">
                <a:tc>
                  <a:txBody>
                    <a:bodyPr/>
                    <a:lstStyle/>
                    <a:p>
                      <a:pPr>
                        <a:lnSpc>
                          <a:spcPct val="107000"/>
                        </a:lnSpc>
                        <a:spcAft>
                          <a:spcPts val="800"/>
                        </a:spcAft>
                      </a:pPr>
                      <a:r>
                        <a:rPr lang="en-US" sz="2800">
                          <a:effectLst/>
                        </a:rPr>
                        <a:t>Year </a:t>
                      </a:r>
                      <a:endParaRPr lang="en-001" sz="2800">
                        <a:effectLst/>
                        <a:latin typeface="Calibri" panose="020F0502020204030204" pitchFamily="34" charset="0"/>
                        <a:ea typeface="Calibri" panose="020F0502020204030204" pitchFamily="34" charset="0"/>
                        <a:cs typeface="Times New Roman" panose="02020603050405020304" pitchFamily="18" charset="0"/>
                      </a:endParaRPr>
                    </a:p>
                  </a:txBody>
                  <a:tcPr marL="49056" marR="49056" marT="0" marB="0"/>
                </a:tc>
                <a:tc>
                  <a:txBody>
                    <a:bodyPr/>
                    <a:lstStyle/>
                    <a:p>
                      <a:pPr>
                        <a:lnSpc>
                          <a:spcPct val="107000"/>
                        </a:lnSpc>
                        <a:spcAft>
                          <a:spcPts val="800"/>
                        </a:spcAft>
                      </a:pPr>
                      <a:r>
                        <a:rPr lang="en-US" sz="2800">
                          <a:effectLst/>
                        </a:rPr>
                        <a:t>Conference</a:t>
                      </a:r>
                      <a:endParaRPr lang="en-001" sz="2800">
                        <a:effectLst/>
                        <a:latin typeface="Calibri" panose="020F0502020204030204" pitchFamily="34" charset="0"/>
                        <a:ea typeface="Calibri" panose="020F0502020204030204" pitchFamily="34" charset="0"/>
                        <a:cs typeface="Times New Roman" panose="02020603050405020304" pitchFamily="18" charset="0"/>
                      </a:endParaRPr>
                    </a:p>
                  </a:txBody>
                  <a:tcPr marL="49056" marR="49056" marT="0" marB="0"/>
                </a:tc>
                <a:tc>
                  <a:txBody>
                    <a:bodyPr/>
                    <a:lstStyle/>
                    <a:p>
                      <a:pPr>
                        <a:lnSpc>
                          <a:spcPct val="107000"/>
                        </a:lnSpc>
                        <a:spcAft>
                          <a:spcPts val="800"/>
                        </a:spcAft>
                      </a:pPr>
                      <a:r>
                        <a:rPr lang="en-US" sz="2800">
                          <a:effectLst/>
                        </a:rPr>
                        <a:t>Lecturer </a:t>
                      </a:r>
                      <a:endParaRPr lang="en-001" sz="2800">
                        <a:effectLst/>
                        <a:latin typeface="Calibri" panose="020F0502020204030204" pitchFamily="34" charset="0"/>
                        <a:ea typeface="Calibri" panose="020F0502020204030204" pitchFamily="34" charset="0"/>
                        <a:cs typeface="Times New Roman" panose="02020603050405020304" pitchFamily="18" charset="0"/>
                      </a:endParaRPr>
                    </a:p>
                  </a:txBody>
                  <a:tcPr marL="49056" marR="49056" marT="0" marB="0"/>
                </a:tc>
                <a:extLst>
                  <a:ext uri="{0D108BD9-81ED-4DB2-BD59-A6C34878D82A}">
                    <a16:rowId xmlns:a16="http://schemas.microsoft.com/office/drawing/2014/main" val="1009000898"/>
                  </a:ext>
                </a:extLst>
              </a:tr>
              <a:tr h="845822">
                <a:tc>
                  <a:txBody>
                    <a:bodyPr/>
                    <a:lstStyle/>
                    <a:p>
                      <a:pPr>
                        <a:lnSpc>
                          <a:spcPct val="107000"/>
                        </a:lnSpc>
                        <a:spcAft>
                          <a:spcPts val="800"/>
                        </a:spcAft>
                      </a:pPr>
                      <a:r>
                        <a:rPr lang="en-US" sz="2800">
                          <a:effectLst/>
                        </a:rPr>
                        <a:t>2020</a:t>
                      </a:r>
                      <a:endParaRPr lang="en-001" sz="2800">
                        <a:effectLst/>
                        <a:latin typeface="Calibri" panose="020F0502020204030204" pitchFamily="34" charset="0"/>
                        <a:ea typeface="Calibri" panose="020F0502020204030204" pitchFamily="34" charset="0"/>
                        <a:cs typeface="Times New Roman" panose="02020603050405020304" pitchFamily="18" charset="0"/>
                      </a:endParaRPr>
                    </a:p>
                  </a:txBody>
                  <a:tcPr marL="49056" marR="49056" marT="0" marB="0"/>
                </a:tc>
                <a:tc>
                  <a:txBody>
                    <a:bodyPr/>
                    <a:lstStyle/>
                    <a:p>
                      <a:pPr>
                        <a:lnSpc>
                          <a:spcPct val="107000"/>
                        </a:lnSpc>
                        <a:spcAft>
                          <a:spcPts val="800"/>
                        </a:spcAft>
                      </a:pPr>
                      <a:r>
                        <a:rPr lang="en-US" sz="2800" dirty="0">
                          <a:effectLst/>
                        </a:rPr>
                        <a:t>54</a:t>
                      </a:r>
                      <a:r>
                        <a:rPr lang="en-US" sz="2800" baseline="30000" dirty="0">
                          <a:effectLst/>
                        </a:rPr>
                        <a:t>th</a:t>
                      </a:r>
                      <a:r>
                        <a:rPr lang="en-US" sz="2800" dirty="0">
                          <a:effectLst/>
                        </a:rPr>
                        <a:t> AGM /</a:t>
                      </a:r>
                      <a:r>
                        <a:rPr lang="en-001" sz="2800" dirty="0">
                          <a:effectLst/>
                        </a:rPr>
                        <a:t> Scientific</a:t>
                      </a:r>
                      <a:r>
                        <a:rPr lang="en-US" sz="2800" dirty="0">
                          <a:effectLst/>
                        </a:rPr>
                        <a:t> Conference (Lagos)</a:t>
                      </a:r>
                      <a:endParaRPr lang="en-001"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9056" marR="49056" marT="0" marB="0"/>
                </a:tc>
                <a:tc>
                  <a:txBody>
                    <a:bodyPr/>
                    <a:lstStyle/>
                    <a:p>
                      <a:pPr>
                        <a:lnSpc>
                          <a:spcPct val="107000"/>
                        </a:lnSpc>
                        <a:spcAft>
                          <a:spcPts val="800"/>
                        </a:spcAft>
                      </a:pPr>
                      <a:r>
                        <a:rPr lang="en-US" sz="2800" dirty="0">
                          <a:effectLst/>
                        </a:rPr>
                        <a:t>Prof. </a:t>
                      </a:r>
                      <a:r>
                        <a:rPr lang="en-US" sz="2800" dirty="0" err="1">
                          <a:effectLst/>
                        </a:rPr>
                        <a:t>Oladapo</a:t>
                      </a:r>
                      <a:r>
                        <a:rPr lang="en-US" sz="2800" dirty="0">
                          <a:effectLst/>
                        </a:rPr>
                        <a:t> Shittu</a:t>
                      </a:r>
                      <a:endParaRPr lang="en-001"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9056" marR="49056" marT="0" marB="0"/>
                </a:tc>
                <a:extLst>
                  <a:ext uri="{0D108BD9-81ED-4DB2-BD59-A6C34878D82A}">
                    <a16:rowId xmlns:a16="http://schemas.microsoft.com/office/drawing/2014/main" val="39382604"/>
                  </a:ext>
                </a:extLst>
              </a:tr>
              <a:tr h="887114">
                <a:tc>
                  <a:txBody>
                    <a:bodyPr/>
                    <a:lstStyle/>
                    <a:p>
                      <a:pPr>
                        <a:lnSpc>
                          <a:spcPct val="107000"/>
                        </a:lnSpc>
                        <a:spcAft>
                          <a:spcPts val="800"/>
                        </a:spcAft>
                      </a:pPr>
                      <a:r>
                        <a:rPr lang="en-US" sz="2800">
                          <a:effectLst/>
                        </a:rPr>
                        <a:t>2015</a:t>
                      </a:r>
                      <a:endParaRPr lang="en-001" sz="2800">
                        <a:effectLst/>
                        <a:latin typeface="Calibri" panose="020F0502020204030204" pitchFamily="34" charset="0"/>
                        <a:ea typeface="Calibri" panose="020F0502020204030204" pitchFamily="34" charset="0"/>
                        <a:cs typeface="Times New Roman" panose="02020603050405020304" pitchFamily="18" charset="0"/>
                      </a:endParaRPr>
                    </a:p>
                  </a:txBody>
                  <a:tcPr marL="49056" marR="49056" marT="0" marB="0"/>
                </a:tc>
                <a:tc>
                  <a:txBody>
                    <a:bodyPr/>
                    <a:lstStyle/>
                    <a:p>
                      <a:pPr>
                        <a:lnSpc>
                          <a:spcPct val="107000"/>
                        </a:lnSpc>
                        <a:spcAft>
                          <a:spcPts val="800"/>
                        </a:spcAft>
                      </a:pPr>
                      <a:r>
                        <a:rPr lang="en-US" sz="2800" dirty="0">
                          <a:effectLst/>
                        </a:rPr>
                        <a:t>49</a:t>
                      </a:r>
                      <a:r>
                        <a:rPr lang="en-US" sz="2800" baseline="30000" dirty="0">
                          <a:effectLst/>
                        </a:rPr>
                        <a:t>th</a:t>
                      </a:r>
                      <a:r>
                        <a:rPr lang="en-US" sz="2800" dirty="0">
                          <a:effectLst/>
                        </a:rPr>
                        <a:t> AGM / 9</a:t>
                      </a:r>
                      <a:r>
                        <a:rPr lang="en-US" sz="2800" baseline="30000" dirty="0">
                          <a:effectLst/>
                        </a:rPr>
                        <a:t>th</a:t>
                      </a:r>
                      <a:r>
                        <a:rPr lang="en-US" sz="2800" dirty="0">
                          <a:effectLst/>
                        </a:rPr>
                        <a:t> International Conference (Abuja)</a:t>
                      </a:r>
                      <a:endParaRPr lang="en-001"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9056" marR="49056" marT="0" marB="0"/>
                </a:tc>
                <a:tc>
                  <a:txBody>
                    <a:bodyPr/>
                    <a:lstStyle/>
                    <a:p>
                      <a:pPr>
                        <a:lnSpc>
                          <a:spcPct val="107000"/>
                        </a:lnSpc>
                        <a:spcAft>
                          <a:spcPts val="800"/>
                        </a:spcAft>
                      </a:pPr>
                      <a:r>
                        <a:rPr lang="en-US" sz="2800">
                          <a:effectLst/>
                        </a:rPr>
                        <a:t>Prof. Osato Giwa-Osagie</a:t>
                      </a:r>
                      <a:endParaRPr lang="en-001" sz="2800">
                        <a:effectLst/>
                        <a:latin typeface="Calibri" panose="020F0502020204030204" pitchFamily="34" charset="0"/>
                        <a:ea typeface="Calibri" panose="020F0502020204030204" pitchFamily="34" charset="0"/>
                        <a:cs typeface="Times New Roman" panose="02020603050405020304" pitchFamily="18" charset="0"/>
                      </a:endParaRPr>
                    </a:p>
                  </a:txBody>
                  <a:tcPr marL="49056" marR="49056" marT="0" marB="0"/>
                </a:tc>
                <a:extLst>
                  <a:ext uri="{0D108BD9-81ED-4DB2-BD59-A6C34878D82A}">
                    <a16:rowId xmlns:a16="http://schemas.microsoft.com/office/drawing/2014/main" val="1401118979"/>
                  </a:ext>
                </a:extLst>
              </a:tr>
              <a:tr h="845822">
                <a:tc>
                  <a:txBody>
                    <a:bodyPr/>
                    <a:lstStyle/>
                    <a:p>
                      <a:pPr>
                        <a:lnSpc>
                          <a:spcPct val="107000"/>
                        </a:lnSpc>
                        <a:spcAft>
                          <a:spcPts val="800"/>
                        </a:spcAft>
                      </a:pPr>
                      <a:r>
                        <a:rPr lang="en-US" sz="2800">
                          <a:effectLst/>
                        </a:rPr>
                        <a:t>2013</a:t>
                      </a:r>
                      <a:endParaRPr lang="en-001" sz="2800">
                        <a:effectLst/>
                        <a:latin typeface="Calibri" panose="020F0502020204030204" pitchFamily="34" charset="0"/>
                        <a:ea typeface="Calibri" panose="020F0502020204030204" pitchFamily="34" charset="0"/>
                        <a:cs typeface="Times New Roman" panose="02020603050405020304" pitchFamily="18" charset="0"/>
                      </a:endParaRPr>
                    </a:p>
                  </a:txBody>
                  <a:tcPr marL="49056" marR="49056" marT="0" marB="0"/>
                </a:tc>
                <a:tc>
                  <a:txBody>
                    <a:bodyPr/>
                    <a:lstStyle/>
                    <a:p>
                      <a:pPr>
                        <a:lnSpc>
                          <a:spcPct val="107000"/>
                        </a:lnSpc>
                        <a:spcAft>
                          <a:spcPts val="800"/>
                        </a:spcAft>
                      </a:pPr>
                      <a:r>
                        <a:rPr lang="en-US" sz="2800" dirty="0">
                          <a:effectLst/>
                        </a:rPr>
                        <a:t>47</a:t>
                      </a:r>
                      <a:r>
                        <a:rPr lang="en-US" sz="2800" baseline="30000" dirty="0">
                          <a:effectLst/>
                        </a:rPr>
                        <a:t>th</a:t>
                      </a:r>
                      <a:r>
                        <a:rPr lang="en-US" sz="2800" dirty="0">
                          <a:effectLst/>
                        </a:rPr>
                        <a:t> AGM / </a:t>
                      </a:r>
                      <a:r>
                        <a:rPr lang="en-001" sz="2800" dirty="0">
                          <a:effectLst/>
                        </a:rPr>
                        <a:t>Scientific </a:t>
                      </a:r>
                      <a:r>
                        <a:rPr lang="en-US" sz="2800" dirty="0">
                          <a:effectLst/>
                        </a:rPr>
                        <a:t>Conference (Lagos)</a:t>
                      </a:r>
                      <a:endParaRPr lang="en-001"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9056" marR="49056" marT="0" marB="0"/>
                </a:tc>
                <a:tc>
                  <a:txBody>
                    <a:bodyPr/>
                    <a:lstStyle/>
                    <a:p>
                      <a:pPr>
                        <a:lnSpc>
                          <a:spcPct val="107000"/>
                        </a:lnSpc>
                        <a:spcAft>
                          <a:spcPts val="800"/>
                        </a:spcAft>
                      </a:pPr>
                      <a:r>
                        <a:rPr lang="en-US" sz="2800" dirty="0">
                          <a:effectLst/>
                        </a:rPr>
                        <a:t>Prof. O.B. </a:t>
                      </a:r>
                      <a:r>
                        <a:rPr lang="en-US" sz="2800" dirty="0" err="1">
                          <a:effectLst/>
                        </a:rPr>
                        <a:t>Osinusi</a:t>
                      </a:r>
                      <a:endParaRPr lang="en-001"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9056" marR="49056" marT="0" marB="0"/>
                </a:tc>
                <a:extLst>
                  <a:ext uri="{0D108BD9-81ED-4DB2-BD59-A6C34878D82A}">
                    <a16:rowId xmlns:a16="http://schemas.microsoft.com/office/drawing/2014/main" val="487268983"/>
                  </a:ext>
                </a:extLst>
              </a:tr>
              <a:tr h="887114">
                <a:tc>
                  <a:txBody>
                    <a:bodyPr/>
                    <a:lstStyle/>
                    <a:p>
                      <a:pPr>
                        <a:lnSpc>
                          <a:spcPct val="107000"/>
                        </a:lnSpc>
                        <a:spcAft>
                          <a:spcPts val="800"/>
                        </a:spcAft>
                      </a:pPr>
                      <a:r>
                        <a:rPr lang="en-US" sz="2800">
                          <a:effectLst/>
                        </a:rPr>
                        <a:t>2006</a:t>
                      </a:r>
                      <a:endParaRPr lang="en-001" sz="2800">
                        <a:effectLst/>
                        <a:latin typeface="Calibri" panose="020F0502020204030204" pitchFamily="34" charset="0"/>
                        <a:ea typeface="Calibri" panose="020F0502020204030204" pitchFamily="34" charset="0"/>
                        <a:cs typeface="Times New Roman" panose="02020603050405020304" pitchFamily="18" charset="0"/>
                      </a:endParaRPr>
                    </a:p>
                  </a:txBody>
                  <a:tcPr marL="49056" marR="49056" marT="0" marB="0"/>
                </a:tc>
                <a:tc>
                  <a:txBody>
                    <a:bodyPr/>
                    <a:lstStyle/>
                    <a:p>
                      <a:pPr>
                        <a:lnSpc>
                          <a:spcPct val="107000"/>
                        </a:lnSpc>
                        <a:spcAft>
                          <a:spcPts val="800"/>
                        </a:spcAft>
                      </a:pPr>
                      <a:r>
                        <a:rPr lang="en-US" sz="2800" dirty="0">
                          <a:effectLst/>
                        </a:rPr>
                        <a:t>40</a:t>
                      </a:r>
                      <a:r>
                        <a:rPr lang="en-US" sz="2800" baseline="30000" dirty="0">
                          <a:effectLst/>
                        </a:rPr>
                        <a:t>th</a:t>
                      </a:r>
                      <a:r>
                        <a:rPr lang="en-US" sz="2800" dirty="0">
                          <a:effectLst/>
                        </a:rPr>
                        <a:t> AGM/ 7</a:t>
                      </a:r>
                      <a:r>
                        <a:rPr lang="en-US" sz="2800" baseline="30000" dirty="0">
                          <a:effectLst/>
                        </a:rPr>
                        <a:t>th</a:t>
                      </a:r>
                      <a:r>
                        <a:rPr lang="en-US" sz="2800" dirty="0">
                          <a:effectLst/>
                        </a:rPr>
                        <a:t> International Conference (Abuja)</a:t>
                      </a:r>
                      <a:endParaRPr lang="en-001"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9056" marR="49056" marT="0" marB="0"/>
                </a:tc>
                <a:tc>
                  <a:txBody>
                    <a:bodyPr/>
                    <a:lstStyle/>
                    <a:p>
                      <a:pPr>
                        <a:lnSpc>
                          <a:spcPct val="107000"/>
                        </a:lnSpc>
                        <a:spcAft>
                          <a:spcPts val="800"/>
                        </a:spcAft>
                      </a:pPr>
                      <a:r>
                        <a:rPr lang="en-US" sz="2800" dirty="0">
                          <a:effectLst/>
                          <a:highlight>
                            <a:srgbClr val="FFFF00"/>
                          </a:highlight>
                        </a:rPr>
                        <a:t>Prof. B.C. Ozumba</a:t>
                      </a:r>
                      <a:endParaRPr lang="en-001"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9056" marR="49056" marT="0" marB="0"/>
                </a:tc>
                <a:extLst>
                  <a:ext uri="{0D108BD9-81ED-4DB2-BD59-A6C34878D82A}">
                    <a16:rowId xmlns:a16="http://schemas.microsoft.com/office/drawing/2014/main" val="3140512306"/>
                  </a:ext>
                </a:extLst>
              </a:tr>
              <a:tr h="887114">
                <a:tc>
                  <a:txBody>
                    <a:bodyPr/>
                    <a:lstStyle/>
                    <a:p>
                      <a:pPr>
                        <a:lnSpc>
                          <a:spcPct val="107000"/>
                        </a:lnSpc>
                        <a:spcAft>
                          <a:spcPts val="800"/>
                        </a:spcAft>
                      </a:pPr>
                      <a:r>
                        <a:rPr lang="en-US" sz="2800" dirty="0">
                          <a:effectLst/>
                        </a:rPr>
                        <a:t>2002</a:t>
                      </a:r>
                      <a:endParaRPr lang="en-001"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9056" marR="49056" marT="0" marB="0"/>
                </a:tc>
                <a:tc>
                  <a:txBody>
                    <a:bodyPr/>
                    <a:lstStyle/>
                    <a:p>
                      <a:pPr>
                        <a:lnSpc>
                          <a:spcPct val="107000"/>
                        </a:lnSpc>
                        <a:spcAft>
                          <a:spcPts val="800"/>
                        </a:spcAft>
                      </a:pPr>
                      <a:r>
                        <a:rPr lang="en-US" sz="2800" dirty="0">
                          <a:effectLst/>
                        </a:rPr>
                        <a:t>36</a:t>
                      </a:r>
                      <a:r>
                        <a:rPr lang="en-US" sz="2800" baseline="30000" dirty="0">
                          <a:effectLst/>
                        </a:rPr>
                        <a:t>th</a:t>
                      </a:r>
                      <a:r>
                        <a:rPr lang="en-US" sz="2800" dirty="0">
                          <a:effectLst/>
                        </a:rPr>
                        <a:t> AGM / 6</a:t>
                      </a:r>
                      <a:r>
                        <a:rPr lang="en-US" sz="2800" baseline="30000" dirty="0">
                          <a:effectLst/>
                        </a:rPr>
                        <a:t>th</a:t>
                      </a:r>
                      <a:r>
                        <a:rPr lang="en-US" sz="2800" dirty="0">
                          <a:effectLst/>
                        </a:rPr>
                        <a:t> International Conference (Abuja)</a:t>
                      </a:r>
                      <a:endParaRPr lang="en-001"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9056" marR="49056" marT="0" marB="0"/>
                </a:tc>
                <a:tc>
                  <a:txBody>
                    <a:bodyPr/>
                    <a:lstStyle/>
                    <a:p>
                      <a:pPr>
                        <a:lnSpc>
                          <a:spcPct val="107000"/>
                        </a:lnSpc>
                        <a:spcAft>
                          <a:spcPts val="800"/>
                        </a:spcAft>
                      </a:pPr>
                      <a:r>
                        <a:rPr lang="en-US" sz="2800" dirty="0">
                          <a:effectLst/>
                          <a:highlight>
                            <a:srgbClr val="FFFF00"/>
                          </a:highlight>
                        </a:rPr>
                        <a:t>Prof. V. C. </a:t>
                      </a:r>
                      <a:r>
                        <a:rPr lang="en-US" sz="2800" dirty="0" err="1">
                          <a:effectLst/>
                          <a:highlight>
                            <a:srgbClr val="FFFF00"/>
                          </a:highlight>
                        </a:rPr>
                        <a:t>Egwuatu</a:t>
                      </a:r>
                      <a:endParaRPr lang="en-001"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9056" marR="49056" marT="0" marB="0"/>
                </a:tc>
                <a:extLst>
                  <a:ext uri="{0D108BD9-81ED-4DB2-BD59-A6C34878D82A}">
                    <a16:rowId xmlns:a16="http://schemas.microsoft.com/office/drawing/2014/main" val="224328147"/>
                  </a:ext>
                </a:extLst>
              </a:tr>
              <a:tr h="783472">
                <a:tc>
                  <a:txBody>
                    <a:bodyPr/>
                    <a:lstStyle/>
                    <a:p>
                      <a:pPr>
                        <a:lnSpc>
                          <a:spcPct val="107000"/>
                        </a:lnSpc>
                        <a:spcAft>
                          <a:spcPts val="800"/>
                        </a:spcAft>
                      </a:pPr>
                      <a:r>
                        <a:rPr lang="en-US" sz="2800" dirty="0">
                          <a:effectLst/>
                        </a:rPr>
                        <a:t>1998 </a:t>
                      </a:r>
                      <a:endParaRPr lang="en-001"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9056" marR="49056" marT="0" marB="0"/>
                </a:tc>
                <a:tc>
                  <a:txBody>
                    <a:bodyPr/>
                    <a:lstStyle/>
                    <a:p>
                      <a:pPr>
                        <a:lnSpc>
                          <a:spcPct val="107000"/>
                        </a:lnSpc>
                        <a:spcAft>
                          <a:spcPts val="800"/>
                        </a:spcAft>
                      </a:pPr>
                      <a:r>
                        <a:rPr lang="en-US" sz="2800" dirty="0">
                          <a:effectLst/>
                        </a:rPr>
                        <a:t>5</a:t>
                      </a:r>
                      <a:r>
                        <a:rPr lang="en-US" sz="2800" baseline="30000" dirty="0">
                          <a:effectLst/>
                        </a:rPr>
                        <a:t>th</a:t>
                      </a:r>
                      <a:r>
                        <a:rPr lang="en-US" sz="2800" dirty="0">
                          <a:effectLst/>
                        </a:rPr>
                        <a:t> International Conference (Benin)</a:t>
                      </a:r>
                      <a:endParaRPr lang="en-001"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9056" marR="49056" marT="0" marB="0"/>
                </a:tc>
                <a:tc>
                  <a:txBody>
                    <a:bodyPr/>
                    <a:lstStyle/>
                    <a:p>
                      <a:pPr>
                        <a:lnSpc>
                          <a:spcPct val="107000"/>
                        </a:lnSpc>
                        <a:spcAft>
                          <a:spcPts val="800"/>
                        </a:spcAft>
                      </a:pPr>
                      <a:r>
                        <a:rPr lang="en-US" sz="2800" dirty="0">
                          <a:effectLst/>
                          <a:highlight>
                            <a:srgbClr val="FFFF00"/>
                          </a:highlight>
                        </a:rPr>
                        <a:t>Prof. W.O </a:t>
                      </a:r>
                      <a:r>
                        <a:rPr lang="en-US" sz="2800" dirty="0" err="1">
                          <a:effectLst/>
                          <a:highlight>
                            <a:srgbClr val="FFFF00"/>
                          </a:highlight>
                        </a:rPr>
                        <a:t>Chukudebelu</a:t>
                      </a:r>
                      <a:endParaRPr lang="en-001"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9056" marR="49056" marT="0" marB="0"/>
                </a:tc>
                <a:extLst>
                  <a:ext uri="{0D108BD9-81ED-4DB2-BD59-A6C34878D82A}">
                    <a16:rowId xmlns:a16="http://schemas.microsoft.com/office/drawing/2014/main" val="892546177"/>
                  </a:ext>
                </a:extLst>
              </a:tr>
            </a:tbl>
          </a:graphicData>
        </a:graphic>
      </p:graphicFrame>
    </p:spTree>
    <p:extLst>
      <p:ext uri="{BB962C8B-B14F-4D97-AF65-F5344CB8AC3E}">
        <p14:creationId xmlns:p14="http://schemas.microsoft.com/office/powerpoint/2010/main" val="27425225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7AFD5-8BE3-66DA-E6B6-101BE2D57F5F}"/>
              </a:ext>
            </a:extLst>
          </p:cNvPr>
          <p:cNvSpPr>
            <a:spLocks noGrp="1"/>
          </p:cNvSpPr>
          <p:nvPr>
            <p:ph type="title"/>
          </p:nvPr>
        </p:nvSpPr>
        <p:spPr/>
        <p:txBody>
          <a:bodyPr/>
          <a:lstStyle/>
          <a:p>
            <a:r>
              <a:rPr lang="en-US" dirty="0"/>
              <a:t>Nigeria HPV Vaccine Rollout Plan by States</a:t>
            </a:r>
            <a:br>
              <a:rPr lang="en-US" dirty="0"/>
            </a:br>
            <a:r>
              <a:rPr kumimoji="0" lang="en-US" sz="2400" b="0" i="1" u="none" strike="noStrike" kern="1200" cap="none" spc="0" normalizeH="0" baseline="0" noProof="0" dirty="0">
                <a:ln>
                  <a:noFill/>
                </a:ln>
                <a:solidFill>
                  <a:prstClr val="black"/>
                </a:solidFill>
                <a:effectLst/>
                <a:uLnTx/>
                <a:uFillTx/>
                <a:latin typeface="Calibri"/>
                <a:ea typeface="+mj-ea"/>
                <a:cs typeface="+mj-cs"/>
              </a:rPr>
              <a:t>(https://nphcda.gov.ng)</a:t>
            </a:r>
            <a:endParaRPr lang="en-GB" dirty="0"/>
          </a:p>
        </p:txBody>
      </p:sp>
      <p:pic>
        <p:nvPicPr>
          <p:cNvPr id="4" name="Content Placeholder 3">
            <a:extLst>
              <a:ext uri="{FF2B5EF4-FFF2-40B4-BE49-F238E27FC236}">
                <a16:creationId xmlns:a16="http://schemas.microsoft.com/office/drawing/2014/main" id="{11BD1502-26B1-1008-7394-D95C8B0D9B9C}"/>
              </a:ext>
            </a:extLst>
          </p:cNvPr>
          <p:cNvPicPr>
            <a:picLocks noGrp="1" noChangeAspect="1"/>
          </p:cNvPicPr>
          <p:nvPr>
            <p:ph idx="1"/>
          </p:nvPr>
        </p:nvPicPr>
        <p:blipFill>
          <a:blip r:embed="rId3"/>
          <a:stretch>
            <a:fillRect/>
          </a:stretch>
        </p:blipFill>
        <p:spPr>
          <a:xfrm>
            <a:off x="5504872" y="1538208"/>
            <a:ext cx="6147806" cy="5045153"/>
          </a:xfrm>
          <a:prstGeom prst="rect">
            <a:avLst/>
          </a:prstGeom>
        </p:spPr>
      </p:pic>
      <p:sp>
        <p:nvSpPr>
          <p:cNvPr id="5" name="TextBox 4">
            <a:extLst>
              <a:ext uri="{FF2B5EF4-FFF2-40B4-BE49-F238E27FC236}">
                <a16:creationId xmlns:a16="http://schemas.microsoft.com/office/drawing/2014/main" id="{BC08703B-87C1-DADE-FB73-FFF57D492B7C}"/>
              </a:ext>
            </a:extLst>
          </p:cNvPr>
          <p:cNvSpPr txBox="1"/>
          <p:nvPr/>
        </p:nvSpPr>
        <p:spPr>
          <a:xfrm>
            <a:off x="332509" y="2096654"/>
            <a:ext cx="5430981" cy="4231928"/>
          </a:xfrm>
          <a:prstGeom prst="rect">
            <a:avLst/>
          </a:prstGeom>
          <a:noFill/>
        </p:spPr>
        <p:txBody>
          <a:bodyPr wrap="square" rtlCol="0">
            <a:spAutoFit/>
          </a:bodyPr>
          <a:lstStyle/>
          <a:p>
            <a:pPr marL="285750" indent="-285750">
              <a:spcAft>
                <a:spcPts val="1800"/>
              </a:spcAft>
              <a:buFont typeface="Wingdings" panose="05000000000000000000" pitchFamily="2" charset="2"/>
              <a:buChar char="Ø"/>
            </a:pPr>
            <a:r>
              <a:rPr lang="en-US" sz="2800" dirty="0"/>
              <a:t>Aim = vaccinate 17 million girls by 2025</a:t>
            </a:r>
          </a:p>
          <a:p>
            <a:pPr marL="285750" indent="-285750">
              <a:spcAft>
                <a:spcPts val="1800"/>
              </a:spcAft>
              <a:buFont typeface="Wingdings" panose="05000000000000000000" pitchFamily="2" charset="2"/>
              <a:buChar char="Ø"/>
            </a:pPr>
            <a:r>
              <a:rPr lang="en-US" sz="2800" dirty="0"/>
              <a:t>Nigeria has done well </a:t>
            </a:r>
          </a:p>
          <a:p>
            <a:pPr marL="457200" indent="-457200">
              <a:spcAft>
                <a:spcPts val="1800"/>
              </a:spcAft>
              <a:buFont typeface="Wingdings" panose="05000000000000000000" pitchFamily="2" charset="2"/>
              <a:buChar char="ü"/>
            </a:pPr>
            <a:r>
              <a:rPr lang="en-US" sz="2800" dirty="0"/>
              <a:t>By September 2024, &gt; 12 million girls </a:t>
            </a:r>
            <a:r>
              <a:rPr lang="en-US" sz="2800" dirty="0">
                <a:latin typeface="Calibri Light" panose="020F0302020204030204" pitchFamily="34" charset="0"/>
                <a:cs typeface="Calibri Light" panose="020F0302020204030204" pitchFamily="34" charset="0"/>
              </a:rPr>
              <a:t>→ </a:t>
            </a:r>
            <a:r>
              <a:rPr lang="en-US" sz="2800" dirty="0"/>
              <a:t>vaccinated</a:t>
            </a:r>
          </a:p>
          <a:p>
            <a:pPr marL="285750" indent="-285750">
              <a:buFont typeface="Wingdings" panose="05000000000000000000" pitchFamily="2" charset="2"/>
              <a:buChar char="Ø"/>
            </a:pPr>
            <a:r>
              <a:rPr lang="en-US" sz="2800" dirty="0"/>
              <a:t>SOGON can help validate this claim through survey of secondary school girls in Nigeria </a:t>
            </a:r>
            <a:endParaRPr lang="en-GB" sz="2800" dirty="0"/>
          </a:p>
        </p:txBody>
      </p:sp>
    </p:spTree>
    <p:extLst>
      <p:ext uri="{BB962C8B-B14F-4D97-AF65-F5344CB8AC3E}">
        <p14:creationId xmlns:p14="http://schemas.microsoft.com/office/powerpoint/2010/main" val="2712223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7560412-7058-3E31-3C79-262748F21C73}"/>
              </a:ext>
            </a:extLst>
          </p:cNvPr>
          <p:cNvPicPr>
            <a:picLocks noGrp="1" noChangeAspect="1"/>
          </p:cNvPicPr>
          <p:nvPr>
            <p:ph idx="1"/>
          </p:nvPr>
        </p:nvPicPr>
        <p:blipFill>
          <a:blip r:embed="rId3"/>
          <a:stretch>
            <a:fillRect/>
          </a:stretch>
        </p:blipFill>
        <p:spPr>
          <a:xfrm>
            <a:off x="5892800" y="1836810"/>
            <a:ext cx="5829300" cy="3590925"/>
          </a:xfrm>
          <a:prstGeom prst="rect">
            <a:avLst/>
          </a:prstGeom>
        </p:spPr>
      </p:pic>
      <p:graphicFrame>
        <p:nvGraphicFramePr>
          <p:cNvPr id="5" name="Diagram 4">
            <a:extLst>
              <a:ext uri="{FF2B5EF4-FFF2-40B4-BE49-F238E27FC236}">
                <a16:creationId xmlns:a16="http://schemas.microsoft.com/office/drawing/2014/main" id="{45F42BBC-4559-C33F-C7EF-BCF5DDEEC3DC}"/>
              </a:ext>
            </a:extLst>
          </p:cNvPr>
          <p:cNvGraphicFramePr/>
          <p:nvPr>
            <p:extLst>
              <p:ext uri="{D42A27DB-BD31-4B8C-83A1-F6EECF244321}">
                <p14:modId xmlns:p14="http://schemas.microsoft.com/office/powerpoint/2010/main" val="995049741"/>
              </p:ext>
            </p:extLst>
          </p:nvPr>
        </p:nvGraphicFramePr>
        <p:xfrm>
          <a:off x="350982" y="1836810"/>
          <a:ext cx="5135419" cy="3590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76322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3F4C7FC-8272-63E3-65AD-7ACF4D8E18BC}"/>
              </a:ext>
            </a:extLst>
          </p:cNvPr>
          <p:cNvGraphicFramePr/>
          <p:nvPr>
            <p:extLst>
              <p:ext uri="{D42A27DB-BD31-4B8C-83A1-F6EECF244321}">
                <p14:modId xmlns:p14="http://schemas.microsoft.com/office/powerpoint/2010/main" val="2156050469"/>
              </p:ext>
            </p:extLst>
          </p:nvPr>
        </p:nvGraphicFramePr>
        <p:xfrm>
          <a:off x="609600" y="274639"/>
          <a:ext cx="10972800" cy="796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51528A3F-4A11-4147-6DCC-BAA553531343}"/>
              </a:ext>
            </a:extLst>
          </p:cNvPr>
          <p:cNvSpPr>
            <a:spLocks noGrp="1"/>
          </p:cNvSpPr>
          <p:nvPr>
            <p:ph idx="1"/>
          </p:nvPr>
        </p:nvSpPr>
        <p:spPr>
          <a:xfrm>
            <a:off x="609600" y="1394692"/>
            <a:ext cx="10972800" cy="5188670"/>
          </a:xfrm>
        </p:spPr>
        <p:txBody>
          <a:bodyPr/>
          <a:lstStyle/>
          <a:p>
            <a:pPr>
              <a:spcAft>
                <a:spcPts val="600"/>
              </a:spcAft>
              <a:buFont typeface="Wingdings" panose="05000000000000000000" pitchFamily="2" charset="2"/>
              <a:buChar char="q"/>
            </a:pPr>
            <a:r>
              <a:rPr lang="en-US" dirty="0"/>
              <a:t>Build trust regarding the safety &amp; effectiveness of HPV vaccine</a:t>
            </a:r>
          </a:p>
          <a:p>
            <a:pPr lvl="1">
              <a:spcAft>
                <a:spcPts val="600"/>
              </a:spcAft>
            </a:pPr>
            <a:r>
              <a:rPr lang="en-US" dirty="0"/>
              <a:t>Continued education of parents &amp; child girl </a:t>
            </a:r>
          </a:p>
          <a:p>
            <a:pPr lvl="2">
              <a:spcAft>
                <a:spcPts val="600"/>
              </a:spcAft>
            </a:pPr>
            <a:r>
              <a:rPr lang="en-US" dirty="0"/>
              <a:t>Channels – Women groups (religious, community), school clubs/societies, </a:t>
            </a:r>
            <a:r>
              <a:rPr lang="en-US" dirty="0" err="1"/>
              <a:t>etc</a:t>
            </a:r>
            <a:endParaRPr lang="en-US" dirty="0"/>
          </a:p>
          <a:p>
            <a:pPr>
              <a:spcAft>
                <a:spcPts val="600"/>
              </a:spcAft>
              <a:buFont typeface="Wingdings" panose="05000000000000000000" pitchFamily="2" charset="2"/>
              <a:buChar char="q"/>
            </a:pPr>
            <a:r>
              <a:rPr lang="en-US" dirty="0"/>
              <a:t>HPV vaccine education in the long-term</a:t>
            </a:r>
          </a:p>
          <a:p>
            <a:pPr lvl="1">
              <a:spcAft>
                <a:spcPts val="600"/>
              </a:spcAft>
            </a:pPr>
            <a:r>
              <a:rPr lang="en-US" dirty="0"/>
              <a:t>Secondary school curriculum &amp; universities GS curriculum adjustment</a:t>
            </a:r>
          </a:p>
          <a:p>
            <a:pPr lvl="2">
              <a:spcAft>
                <a:spcPts val="600"/>
              </a:spcAft>
            </a:pPr>
            <a:r>
              <a:rPr lang="en-US" dirty="0"/>
              <a:t>Incorporate reproductive cancer education - SOGON can champion this </a:t>
            </a:r>
          </a:p>
          <a:p>
            <a:pPr>
              <a:spcAft>
                <a:spcPts val="600"/>
              </a:spcAft>
              <a:buFont typeface="Wingdings" panose="05000000000000000000" pitchFamily="2" charset="2"/>
              <a:buChar char="q"/>
            </a:pPr>
            <a:r>
              <a:rPr lang="en-US" dirty="0"/>
              <a:t>Ensure the quality of the vaccine coverage data published by Nigerian agencies &amp; partners, </a:t>
            </a:r>
          </a:p>
          <a:p>
            <a:pPr lvl="1"/>
            <a:r>
              <a:rPr lang="en-US" dirty="0"/>
              <a:t>Enhanced M &amp; E of routine HPV </a:t>
            </a:r>
            <a:r>
              <a:rPr lang="en-US" dirty="0" err="1"/>
              <a:t>immunisation</a:t>
            </a:r>
            <a:r>
              <a:rPr lang="en-US" dirty="0"/>
              <a:t> in Nigeria </a:t>
            </a:r>
            <a:endParaRPr lang="en-GB" dirty="0"/>
          </a:p>
        </p:txBody>
      </p:sp>
    </p:spTree>
    <p:extLst>
      <p:ext uri="{BB962C8B-B14F-4D97-AF65-F5344CB8AC3E}">
        <p14:creationId xmlns:p14="http://schemas.microsoft.com/office/powerpoint/2010/main" val="34759678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FB7AAB5-E412-2AE8-EF0F-A4316241F95B}"/>
              </a:ext>
            </a:extLst>
          </p:cNvPr>
          <p:cNvGraphicFramePr/>
          <p:nvPr/>
        </p:nvGraphicFramePr>
        <p:xfrm>
          <a:off x="388214" y="274639"/>
          <a:ext cx="11489750" cy="1083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3">
            <a:extLst>
              <a:ext uri="{FF2B5EF4-FFF2-40B4-BE49-F238E27FC236}">
                <a16:creationId xmlns:a16="http://schemas.microsoft.com/office/drawing/2014/main" id="{F4A2B87C-9AB4-78A7-EAD0-BF3E4A77155B}"/>
              </a:ext>
            </a:extLst>
          </p:cNvPr>
          <p:cNvPicPr>
            <a:picLocks noGrp="1" noChangeAspect="1"/>
          </p:cNvPicPr>
          <p:nvPr>
            <p:ph idx="1"/>
          </p:nvPr>
        </p:nvPicPr>
        <p:blipFill>
          <a:blip r:embed="rId8"/>
          <a:stretch>
            <a:fillRect/>
          </a:stretch>
        </p:blipFill>
        <p:spPr>
          <a:xfrm>
            <a:off x="388214" y="1357745"/>
            <a:ext cx="5015805" cy="4652867"/>
          </a:xfrm>
          <a:prstGeom prst="rect">
            <a:avLst/>
          </a:prstGeom>
        </p:spPr>
      </p:pic>
      <p:sp>
        <p:nvSpPr>
          <p:cNvPr id="5" name="TextBox 4">
            <a:extLst>
              <a:ext uri="{FF2B5EF4-FFF2-40B4-BE49-F238E27FC236}">
                <a16:creationId xmlns:a16="http://schemas.microsoft.com/office/drawing/2014/main" id="{0C740D75-63D4-E6ED-2FD2-CFA495112BE3}"/>
              </a:ext>
            </a:extLst>
          </p:cNvPr>
          <p:cNvSpPr txBox="1"/>
          <p:nvPr/>
        </p:nvSpPr>
        <p:spPr>
          <a:xfrm>
            <a:off x="0" y="5980642"/>
            <a:ext cx="6399765" cy="800219"/>
          </a:xfrm>
          <a:prstGeom prst="rect">
            <a:avLst/>
          </a:prstGeom>
          <a:noFill/>
        </p:spPr>
        <p:txBody>
          <a:bodyPr wrap="none" rtlCol="0">
            <a:spAutoFit/>
          </a:bodyPr>
          <a:lstStyle/>
          <a:p>
            <a:r>
              <a:rPr lang="en-001" sz="2800" dirty="0">
                <a:effectLst/>
                <a:latin typeface="Aptos" panose="020B0004020202020204" pitchFamily="34" charset="0"/>
                <a:ea typeface="Aptos" panose="020B0004020202020204" pitchFamily="34" charset="0"/>
                <a:cs typeface="Times New Roman" panose="02020603050405020304" pitchFamily="18" charset="0"/>
              </a:rPr>
              <a:t>CC</a:t>
            </a:r>
            <a:r>
              <a:rPr lang="en-US" sz="2800" dirty="0">
                <a:effectLst/>
                <a:latin typeface="Aptos" panose="020B0004020202020204" pitchFamily="34" charset="0"/>
                <a:ea typeface="Aptos" panose="020B0004020202020204" pitchFamily="34" charset="0"/>
                <a:cs typeface="Times New Roman" panose="02020603050405020304" pitchFamily="18" charset="0"/>
              </a:rPr>
              <a:t> </a:t>
            </a:r>
            <a:r>
              <a:rPr lang="en-001" sz="2800" dirty="0">
                <a:effectLst/>
                <a:latin typeface="Aptos" panose="020B0004020202020204" pitchFamily="34" charset="0"/>
                <a:ea typeface="Aptos" panose="020B0004020202020204" pitchFamily="34" charset="0"/>
                <a:cs typeface="Times New Roman" panose="02020603050405020304" pitchFamily="18" charset="0"/>
              </a:rPr>
              <a:t>Prevention Funding in </a:t>
            </a:r>
            <a:r>
              <a:rPr lang="en-001" sz="2800" dirty="0" err="1">
                <a:effectLst/>
                <a:latin typeface="Aptos" panose="020B0004020202020204" pitchFamily="34" charset="0"/>
                <a:ea typeface="Aptos" panose="020B0004020202020204" pitchFamily="34" charset="0"/>
                <a:cs typeface="Times New Roman" panose="02020603050405020304" pitchFamily="18" charset="0"/>
              </a:rPr>
              <a:t>LMICs</a:t>
            </a:r>
            <a:r>
              <a:rPr lang="en-001" sz="2800" dirty="0">
                <a:effectLst/>
                <a:latin typeface="Aptos" panose="020B0004020202020204" pitchFamily="34" charset="0"/>
                <a:ea typeface="Aptos" panose="020B0004020202020204" pitchFamily="34" charset="0"/>
                <a:cs typeface="Times New Roman" panose="02020603050405020304" pitchFamily="18" charset="0"/>
              </a:rPr>
              <a:t> in 2023 </a:t>
            </a:r>
            <a:endParaRPr lang="en-US" sz="2800" dirty="0">
              <a:effectLst/>
              <a:latin typeface="Aptos" panose="020B0004020202020204" pitchFamily="34" charset="0"/>
              <a:ea typeface="Aptos" panose="020B0004020202020204" pitchFamily="34" charset="0"/>
              <a:cs typeface="Times New Roman" panose="02020603050405020304" pitchFamily="18" charset="0"/>
            </a:endParaRPr>
          </a:p>
          <a:p>
            <a:pPr algn="ctr"/>
            <a:r>
              <a:rPr lang="en-US" i="1" kern="100" dirty="0">
                <a:effectLst/>
                <a:latin typeface="Aptos" panose="020B0004020202020204" pitchFamily="34" charset="0"/>
                <a:ea typeface="Aptos" panose="020B0004020202020204" pitchFamily="34" charset="0"/>
                <a:cs typeface="Times New Roman" panose="02020603050405020304" pitchFamily="18" charset="0"/>
              </a:rPr>
              <a:t>(https://togetherforhealth.org)</a:t>
            </a:r>
          </a:p>
        </p:txBody>
      </p:sp>
      <p:sp>
        <p:nvSpPr>
          <p:cNvPr id="6" name="TextBox 5">
            <a:extLst>
              <a:ext uri="{FF2B5EF4-FFF2-40B4-BE49-F238E27FC236}">
                <a16:creationId xmlns:a16="http://schemas.microsoft.com/office/drawing/2014/main" id="{D1533CB3-175A-A4DE-DA60-E2255A518A54}"/>
              </a:ext>
            </a:extLst>
          </p:cNvPr>
          <p:cNvSpPr txBox="1"/>
          <p:nvPr/>
        </p:nvSpPr>
        <p:spPr>
          <a:xfrm>
            <a:off x="5404019" y="1776230"/>
            <a:ext cx="6787981" cy="3570208"/>
          </a:xfrm>
          <a:prstGeom prst="rect">
            <a:avLst/>
          </a:prstGeom>
          <a:noFill/>
        </p:spPr>
        <p:txBody>
          <a:bodyPr wrap="square" rtlCol="0">
            <a:spAutoFit/>
          </a:bodyPr>
          <a:lstStyle/>
          <a:p>
            <a:pPr>
              <a:spcAft>
                <a:spcPts val="1800"/>
              </a:spcAft>
            </a:pPr>
            <a:r>
              <a:rPr kumimoji="0" lang="en-US" sz="2600" b="0" i="0" u="none" strike="noStrike" kern="1200" cap="none" spc="0" normalizeH="0" baseline="0" noProof="0" dirty="0">
                <a:ln>
                  <a:noFill/>
                </a:ln>
                <a:solidFill>
                  <a:prstClr val="black"/>
                </a:solidFill>
                <a:effectLst/>
                <a:uLnTx/>
                <a:uFillTx/>
                <a:latin typeface="Aptos Black" panose="020B0004020202020204" pitchFamily="34" charset="0"/>
              </a:rPr>
              <a:t>LMICs HPV vaccination </a:t>
            </a:r>
            <a:r>
              <a:rPr lang="en-US" sz="2600" dirty="0">
                <a:latin typeface="Aptos Black" panose="020B0004020202020204" pitchFamily="34" charset="0"/>
                <a:cs typeface="Calibri Light" panose="020F0302020204030204" pitchFamily="34" charset="0"/>
              </a:rPr>
              <a:t>Investment - 2023 </a:t>
            </a:r>
          </a:p>
          <a:p>
            <a:pPr marL="457200" indent="-457200">
              <a:spcAft>
                <a:spcPts val="1800"/>
              </a:spcAft>
              <a:buFont typeface="Arial" panose="020B0604020202020204" pitchFamily="34" charset="0"/>
              <a:buChar char="•"/>
            </a:pPr>
            <a:r>
              <a:rPr lang="en-US" sz="2800" dirty="0"/>
              <a:t>Substantial increase  </a:t>
            </a:r>
          </a:p>
          <a:p>
            <a:pPr marL="457200" indent="-457200">
              <a:spcAft>
                <a:spcPts val="1800"/>
              </a:spcAft>
              <a:buFont typeface="Arial" panose="020B0604020202020204" pitchFamily="34" charset="0"/>
              <a:buChar char="•"/>
            </a:pPr>
            <a:r>
              <a:rPr lang="en-US" sz="2800" dirty="0"/>
              <a:t>Only 5% </a:t>
            </a:r>
            <a:r>
              <a:rPr lang="en-US" sz="2800" dirty="0">
                <a:latin typeface="Calibri Light" panose="020F0302020204030204" pitchFamily="34" charset="0"/>
                <a:cs typeface="Calibri Light" panose="020F0302020204030204" pitchFamily="34" charset="0"/>
              </a:rPr>
              <a:t>→ </a:t>
            </a:r>
            <a:r>
              <a:rPr lang="en-US" sz="2800" dirty="0"/>
              <a:t>self-funded</a:t>
            </a:r>
          </a:p>
          <a:p>
            <a:pPr marL="457200" indent="-457200">
              <a:spcAft>
                <a:spcPts val="1800"/>
              </a:spcAft>
              <a:buFont typeface="Arial" panose="020B0604020202020204" pitchFamily="34" charset="0"/>
              <a:buChar char="•"/>
            </a:pPr>
            <a:r>
              <a:rPr lang="en-US" sz="2800" dirty="0"/>
              <a:t>Implication: </a:t>
            </a:r>
          </a:p>
          <a:p>
            <a:pPr marL="742950" lvl="1" indent="-285750">
              <a:spcAft>
                <a:spcPts val="1800"/>
              </a:spcAft>
              <a:buFont typeface="Wingdings" panose="05000000000000000000" pitchFamily="2" charset="2"/>
              <a:buChar char="ü"/>
            </a:pPr>
            <a:r>
              <a:rPr lang="en-US" sz="2800" dirty="0"/>
              <a:t>No routine HPV immunization without donor support</a:t>
            </a:r>
          </a:p>
        </p:txBody>
      </p:sp>
    </p:spTree>
    <p:extLst>
      <p:ext uri="{BB962C8B-B14F-4D97-AF65-F5344CB8AC3E}">
        <p14:creationId xmlns:p14="http://schemas.microsoft.com/office/powerpoint/2010/main" val="25934683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6A786C0-38C3-F702-D1BF-9B03B1214AF8}"/>
              </a:ext>
            </a:extLst>
          </p:cNvPr>
          <p:cNvGraphicFramePr/>
          <p:nvPr>
            <p:extLst>
              <p:ext uri="{D42A27DB-BD31-4B8C-83A1-F6EECF244321}">
                <p14:modId xmlns:p14="http://schemas.microsoft.com/office/powerpoint/2010/main" val="1072129468"/>
              </p:ext>
            </p:extLst>
          </p:nvPr>
        </p:nvGraphicFramePr>
        <p:xfrm>
          <a:off x="591127" y="154566"/>
          <a:ext cx="11009745" cy="879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89A8D722-E3FE-E23B-99E1-7B009A9567B5}"/>
              </a:ext>
            </a:extLst>
          </p:cNvPr>
          <p:cNvSpPr>
            <a:spLocks noGrp="1"/>
          </p:cNvSpPr>
          <p:nvPr>
            <p:ph idx="1"/>
          </p:nvPr>
        </p:nvSpPr>
        <p:spPr>
          <a:xfrm>
            <a:off x="258618" y="1265382"/>
            <a:ext cx="11674764" cy="5317979"/>
          </a:xfrm>
        </p:spPr>
        <p:txBody>
          <a:bodyPr/>
          <a:lstStyle/>
          <a:p>
            <a:pPr>
              <a:spcAft>
                <a:spcPts val="1200"/>
              </a:spcAft>
              <a:buFont typeface="Wingdings" panose="05000000000000000000" pitchFamily="2" charset="2"/>
              <a:buChar char="q"/>
            </a:pPr>
            <a:r>
              <a:rPr lang="en-US" dirty="0"/>
              <a:t>Vaccination </a:t>
            </a:r>
            <a:r>
              <a:rPr lang="en-US" dirty="0">
                <a:latin typeface="Calibri Light" panose="020F0302020204030204" pitchFamily="34" charset="0"/>
                <a:cs typeface="Calibri Light" panose="020F0302020204030204" pitchFamily="34" charset="0"/>
              </a:rPr>
              <a:t>→ </a:t>
            </a:r>
            <a:r>
              <a:rPr lang="en-US" dirty="0"/>
              <a:t>save future generations of girls </a:t>
            </a:r>
          </a:p>
          <a:p>
            <a:pPr>
              <a:spcAft>
                <a:spcPts val="1200"/>
              </a:spcAft>
              <a:buFont typeface="Wingdings" panose="05000000000000000000" pitchFamily="2" charset="2"/>
              <a:buChar char="q"/>
            </a:pPr>
            <a:r>
              <a:rPr lang="en-US" dirty="0"/>
              <a:t>CC screening &amp; early treatment → save lives today</a:t>
            </a:r>
          </a:p>
          <a:p>
            <a:pPr>
              <a:spcAft>
                <a:spcPts val="1200"/>
              </a:spcAft>
            </a:pPr>
            <a:r>
              <a:rPr lang="en-US" dirty="0">
                <a:highlight>
                  <a:srgbClr val="FFFF00"/>
                </a:highlight>
              </a:rPr>
              <a:t>Recommended CC screening </a:t>
            </a:r>
            <a:r>
              <a:rPr lang="en-US" dirty="0">
                <a:highlight>
                  <a:srgbClr val="FFFF00"/>
                </a:highlight>
                <a:latin typeface="Calibri Light" panose="020F0302020204030204" pitchFamily="34" charset="0"/>
                <a:cs typeface="Calibri Light" panose="020F0302020204030204" pitchFamily="34" charset="0"/>
              </a:rPr>
              <a:t>→ </a:t>
            </a:r>
            <a:r>
              <a:rPr lang="en-US" dirty="0">
                <a:highlight>
                  <a:srgbClr val="FFFF00"/>
                </a:highlight>
              </a:rPr>
              <a:t>high-performance methods </a:t>
            </a:r>
          </a:p>
          <a:p>
            <a:pPr marL="742932" marR="0" lvl="1" indent="-285744" algn="l" defTabSz="914400" rtl="0" eaLnBrk="0" fontAlgn="base" latinLnBrk="0" hangingPunct="0">
              <a:lnSpc>
                <a:spcPct val="100000"/>
              </a:lnSpc>
              <a:spcBef>
                <a:spcPct val="20000"/>
              </a:spcBef>
              <a:spcAft>
                <a:spcPts val="1200"/>
              </a:spcAft>
              <a:buClrTx/>
              <a:buSzTx/>
              <a:buFont typeface="Arial" charset="0"/>
              <a:buChar char="–"/>
              <a:tabLst/>
              <a:defRPr/>
            </a:pPr>
            <a:r>
              <a:rPr lang="en-US" dirty="0"/>
              <a:t>HPV nucleic acid tests </a:t>
            </a:r>
            <a:r>
              <a:rPr lang="en-US" dirty="0">
                <a:latin typeface="Calibri Light" panose="020F0302020204030204" pitchFamily="34" charset="0"/>
                <a:cs typeface="Calibri Light" panose="020F0302020204030204" pitchFamily="34" charset="0"/>
              </a:rPr>
              <a:t>→</a:t>
            </a:r>
            <a:r>
              <a:rPr lang="en-US" dirty="0"/>
              <a:t> </a:t>
            </a:r>
            <a:r>
              <a:rPr lang="en-US" b="1" dirty="0"/>
              <a:t>HPV DNA </a:t>
            </a:r>
            <a:r>
              <a:rPr kumimoji="0" lang="en-US" sz="1900" b="0" i="1" u="none" strike="noStrike" kern="1200" cap="none" spc="0" normalizeH="0" baseline="0" noProof="0" dirty="0">
                <a:ln>
                  <a:noFill/>
                </a:ln>
                <a:solidFill>
                  <a:prstClr val="black"/>
                </a:solidFill>
                <a:effectLst/>
                <a:uLnTx/>
                <a:uFillTx/>
                <a:latin typeface="Calibri"/>
                <a:ea typeface="+mn-ea"/>
                <a:cs typeface="+mn-cs"/>
              </a:rPr>
              <a:t>(WHO, 2021) </a:t>
            </a:r>
            <a:r>
              <a:rPr lang="en-US" dirty="0"/>
              <a:t>or HPV mRNA test </a:t>
            </a:r>
            <a:r>
              <a:rPr lang="en-US" sz="1900" i="1" dirty="0"/>
              <a:t>(WHO, 2024) </a:t>
            </a:r>
          </a:p>
          <a:p>
            <a:pPr>
              <a:spcAft>
                <a:spcPts val="1200"/>
              </a:spcAft>
              <a:buFont typeface="Wingdings" panose="05000000000000000000" pitchFamily="2" charset="2"/>
              <a:buChar char="q"/>
            </a:pPr>
            <a:r>
              <a:rPr lang="en-US" dirty="0"/>
              <a:t>Nigerian situation</a:t>
            </a:r>
          </a:p>
          <a:p>
            <a:pPr lvl="1">
              <a:spcAft>
                <a:spcPts val="1200"/>
              </a:spcAft>
            </a:pPr>
            <a:r>
              <a:rPr lang="en-US" dirty="0"/>
              <a:t>No organized national CC screening </a:t>
            </a:r>
            <a:r>
              <a:rPr lang="en-US" dirty="0" err="1"/>
              <a:t>programme</a:t>
            </a:r>
            <a:endParaRPr lang="en-US" dirty="0"/>
          </a:p>
          <a:p>
            <a:pPr lvl="1">
              <a:spcAft>
                <a:spcPts val="1200"/>
              </a:spcAft>
            </a:pPr>
            <a:r>
              <a:rPr lang="en-US" dirty="0"/>
              <a:t>VIA or Pap test → predominant but, coverage → low</a:t>
            </a:r>
          </a:p>
          <a:p>
            <a:pPr lvl="1">
              <a:spcAft>
                <a:spcPts val="600"/>
              </a:spcAft>
            </a:pPr>
            <a:r>
              <a:rPr lang="en-US" dirty="0"/>
              <a:t>Improvement strategies in Nigeria → Multi-faceted approaches </a:t>
            </a:r>
          </a:p>
        </p:txBody>
      </p:sp>
    </p:spTree>
    <p:extLst>
      <p:ext uri="{BB962C8B-B14F-4D97-AF65-F5344CB8AC3E}">
        <p14:creationId xmlns:p14="http://schemas.microsoft.com/office/powerpoint/2010/main" val="3855943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5B8E2-857E-9C1F-0983-A8A4C7FB9E6D}"/>
              </a:ext>
            </a:extLst>
          </p:cNvPr>
          <p:cNvSpPr>
            <a:spLocks noGrp="1"/>
          </p:cNvSpPr>
          <p:nvPr>
            <p:ph type="title"/>
          </p:nvPr>
        </p:nvSpPr>
        <p:spPr>
          <a:xfrm>
            <a:off x="790863" y="144173"/>
            <a:ext cx="10457873" cy="767070"/>
          </a:xfrm>
        </p:spPr>
        <p:txBody>
          <a:bodyPr>
            <a:normAutofit fontScale="90000"/>
          </a:bodyPr>
          <a:lstStyle/>
          <a:p>
            <a:r>
              <a:rPr lang="en-GB" b="1" u="sng" dirty="0"/>
              <a:t>Strategies to improve CC screening in Nigeria-1 </a:t>
            </a:r>
          </a:p>
        </p:txBody>
      </p:sp>
      <p:sp>
        <p:nvSpPr>
          <p:cNvPr id="4" name="Content Placeholder 3">
            <a:extLst>
              <a:ext uri="{FF2B5EF4-FFF2-40B4-BE49-F238E27FC236}">
                <a16:creationId xmlns:a16="http://schemas.microsoft.com/office/drawing/2014/main" id="{9BA985AB-8C1B-7D2C-075E-787C847B478B}"/>
              </a:ext>
            </a:extLst>
          </p:cNvPr>
          <p:cNvSpPr>
            <a:spLocks noGrp="1"/>
          </p:cNvSpPr>
          <p:nvPr>
            <p:ph sz="half" idx="1"/>
          </p:nvPr>
        </p:nvSpPr>
        <p:spPr>
          <a:xfrm>
            <a:off x="295564" y="1505527"/>
            <a:ext cx="5717309" cy="5052290"/>
          </a:xfrm>
        </p:spPr>
        <p:txBody>
          <a:bodyPr>
            <a:normAutofit/>
          </a:bodyPr>
          <a:lstStyle/>
          <a:p>
            <a:pPr>
              <a:spcAft>
                <a:spcPts val="1800"/>
              </a:spcAft>
              <a:buFont typeface="Wingdings" panose="05000000000000000000" pitchFamily="2" charset="2"/>
              <a:buChar char="q"/>
            </a:pPr>
            <a:r>
              <a:rPr lang="en-US" dirty="0"/>
              <a:t>CC screening </a:t>
            </a:r>
            <a:r>
              <a:rPr lang="en-US" dirty="0">
                <a:latin typeface="Calibri Light" panose="020F0302020204030204" pitchFamily="34" charset="0"/>
                <a:cs typeface="Calibri Light" panose="020F0302020204030204" pitchFamily="34" charset="0"/>
              </a:rPr>
              <a:t>→ </a:t>
            </a:r>
            <a:r>
              <a:rPr lang="en-US" dirty="0">
                <a:cs typeface="Calibri Light" panose="020F0302020204030204" pitchFamily="34" charset="0"/>
              </a:rPr>
              <a:t>should be </a:t>
            </a:r>
            <a:r>
              <a:rPr lang="en-US" dirty="0"/>
              <a:t>routine </a:t>
            </a:r>
          </a:p>
          <a:p>
            <a:pPr lvl="1">
              <a:spcAft>
                <a:spcPts val="1800"/>
              </a:spcAft>
            </a:pPr>
            <a:r>
              <a:rPr lang="en-US" dirty="0"/>
              <a:t>Like HPV immunization </a:t>
            </a:r>
          </a:p>
          <a:p>
            <a:pPr>
              <a:spcAft>
                <a:spcPts val="1800"/>
              </a:spcAft>
            </a:pPr>
            <a:r>
              <a:rPr lang="en-US" dirty="0">
                <a:highlight>
                  <a:srgbClr val="FFFF00"/>
                </a:highlight>
              </a:rPr>
              <a:t>Financing should be: </a:t>
            </a:r>
          </a:p>
          <a:p>
            <a:pPr lvl="1">
              <a:spcAft>
                <a:spcPts val="1800"/>
              </a:spcAft>
              <a:buFont typeface="Wingdings" panose="05000000000000000000" pitchFamily="2" charset="2"/>
              <a:buChar char="ü"/>
            </a:pPr>
            <a:r>
              <a:rPr lang="en-US" dirty="0"/>
              <a:t>Health insurance or </a:t>
            </a:r>
          </a:p>
          <a:p>
            <a:pPr lvl="1">
              <a:spcAft>
                <a:spcPts val="1800"/>
              </a:spcAft>
              <a:buFont typeface="Wingdings" panose="05000000000000000000" pitchFamily="2" charset="2"/>
              <a:buChar char="ü"/>
            </a:pPr>
            <a:r>
              <a:rPr lang="en-US" dirty="0"/>
              <a:t>Direct government payment </a:t>
            </a:r>
          </a:p>
          <a:p>
            <a:pPr>
              <a:spcAft>
                <a:spcPts val="1200"/>
              </a:spcAft>
              <a:buFont typeface="Wingdings" panose="05000000000000000000" pitchFamily="2" charset="2"/>
              <a:buChar char="q"/>
            </a:pPr>
            <a:r>
              <a:rPr lang="en-US" dirty="0"/>
              <a:t>Out-of-pocket payment for dx screening by healthy persons  </a:t>
            </a:r>
          </a:p>
          <a:p>
            <a:pPr lvl="1">
              <a:spcAft>
                <a:spcPts val="1200"/>
              </a:spcAft>
            </a:pPr>
            <a:r>
              <a:rPr lang="en-US" dirty="0">
                <a:latin typeface="Calibri Light" panose="020F0302020204030204" pitchFamily="34" charset="0"/>
                <a:cs typeface="Calibri Light" panose="020F0302020204030204" pitchFamily="34" charset="0"/>
              </a:rPr>
              <a:t>↑</a:t>
            </a:r>
            <a:r>
              <a:rPr lang="en-US" dirty="0"/>
              <a:t>“</a:t>
            </a:r>
            <a:r>
              <a:rPr lang="en-US" b="1" dirty="0"/>
              <a:t>Not-My-Potion syndrome</a:t>
            </a:r>
            <a:r>
              <a:rPr lang="en-US" dirty="0"/>
              <a:t>”</a:t>
            </a:r>
            <a:r>
              <a:rPr lang="en-US" sz="1800" i="1" dirty="0"/>
              <a:t>(Dim, 2019) </a:t>
            </a:r>
            <a:endParaRPr lang="en-US" dirty="0"/>
          </a:p>
          <a:p>
            <a:pPr marL="0" indent="0">
              <a:buNone/>
            </a:pPr>
            <a:endParaRPr lang="en-US" dirty="0"/>
          </a:p>
          <a:p>
            <a:endParaRPr lang="en-GB" dirty="0"/>
          </a:p>
        </p:txBody>
      </p:sp>
      <p:grpSp>
        <p:nvGrpSpPr>
          <p:cNvPr id="8" name="Group 7">
            <a:extLst>
              <a:ext uri="{FF2B5EF4-FFF2-40B4-BE49-F238E27FC236}">
                <a16:creationId xmlns:a16="http://schemas.microsoft.com/office/drawing/2014/main" id="{E2532CA7-BC4A-DF1D-4F21-5F29EA523F02}"/>
              </a:ext>
            </a:extLst>
          </p:cNvPr>
          <p:cNvGrpSpPr/>
          <p:nvPr/>
        </p:nvGrpSpPr>
        <p:grpSpPr>
          <a:xfrm>
            <a:off x="6391241" y="1133127"/>
            <a:ext cx="4715845" cy="5724873"/>
            <a:chOff x="6391241" y="1133127"/>
            <a:chExt cx="4715845" cy="5724873"/>
          </a:xfrm>
        </p:grpSpPr>
        <p:pic>
          <p:nvPicPr>
            <p:cNvPr id="6" name="Content Placeholder 4">
              <a:extLst>
                <a:ext uri="{FF2B5EF4-FFF2-40B4-BE49-F238E27FC236}">
                  <a16:creationId xmlns:a16="http://schemas.microsoft.com/office/drawing/2014/main" id="{C0888EA1-D004-46F2-B180-E50137590545}"/>
                </a:ext>
              </a:extLst>
            </p:cNvPr>
            <p:cNvPicPr>
              <a:picLocks noChangeAspect="1"/>
            </p:cNvPicPr>
            <p:nvPr/>
          </p:nvPicPr>
          <p:blipFill>
            <a:blip r:embed="rId3"/>
            <a:stretch>
              <a:fillRect/>
            </a:stretch>
          </p:blipFill>
          <p:spPr>
            <a:xfrm>
              <a:off x="6418914" y="1133127"/>
              <a:ext cx="4688172" cy="5140098"/>
            </a:xfrm>
            <a:prstGeom prst="rect">
              <a:avLst/>
            </a:prstGeom>
          </p:spPr>
        </p:pic>
        <p:sp>
          <p:nvSpPr>
            <p:cNvPr id="7" name="TextBox 6">
              <a:extLst>
                <a:ext uri="{FF2B5EF4-FFF2-40B4-BE49-F238E27FC236}">
                  <a16:creationId xmlns:a16="http://schemas.microsoft.com/office/drawing/2014/main" id="{8318EF7C-5D8E-4199-76EB-26C1A066076E}"/>
                </a:ext>
              </a:extLst>
            </p:cNvPr>
            <p:cNvSpPr txBox="1"/>
            <p:nvPr/>
          </p:nvSpPr>
          <p:spPr>
            <a:xfrm>
              <a:off x="6391241" y="6273225"/>
              <a:ext cx="4715845"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1" u="none" strike="noStrike" kern="0" cap="none" spc="0" normalizeH="0" baseline="0" noProof="0" dirty="0">
                  <a:ln>
                    <a:noFill/>
                  </a:ln>
                  <a:solidFill>
                    <a:prstClr val="black"/>
                  </a:solidFill>
                  <a:effectLst/>
                  <a:uLnTx/>
                  <a:uFillTx/>
                </a:rPr>
                <a:t>(https://drive.google.com/file/d/16x6gpaxPNEm7_2b57m_FWZJ_4z-MtMah/view?usp=sharing)</a:t>
              </a:r>
              <a:endParaRPr kumimoji="0" lang="en-GB" sz="1600"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43424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90D37-0329-9C6E-C3BA-39ED9023528B}"/>
              </a:ext>
            </a:extLst>
          </p:cNvPr>
          <p:cNvSpPr>
            <a:spLocks noGrp="1"/>
          </p:cNvSpPr>
          <p:nvPr>
            <p:ph type="title"/>
          </p:nvPr>
        </p:nvSpPr>
        <p:spPr/>
        <p:txBody>
          <a:bodyPr/>
          <a:lstStyle/>
          <a:p>
            <a:r>
              <a:rPr lang="en-GB" b="1" u="sng" dirty="0"/>
              <a:t>Strategies to improve CC screening in Nigeria-2</a:t>
            </a:r>
            <a:endParaRPr lang="en-GB" u="sng" dirty="0"/>
          </a:p>
        </p:txBody>
      </p:sp>
      <p:sp>
        <p:nvSpPr>
          <p:cNvPr id="3" name="Content Placeholder 2">
            <a:extLst>
              <a:ext uri="{FF2B5EF4-FFF2-40B4-BE49-F238E27FC236}">
                <a16:creationId xmlns:a16="http://schemas.microsoft.com/office/drawing/2014/main" id="{B7315A85-24A1-ACDF-2489-28821456921E}"/>
              </a:ext>
            </a:extLst>
          </p:cNvPr>
          <p:cNvSpPr>
            <a:spLocks noGrp="1"/>
          </p:cNvSpPr>
          <p:nvPr>
            <p:ph sz="half" idx="1"/>
          </p:nvPr>
        </p:nvSpPr>
        <p:spPr>
          <a:xfrm>
            <a:off x="387926" y="1825624"/>
            <a:ext cx="5784273" cy="4926157"/>
          </a:xfrm>
        </p:spPr>
        <p:txBody>
          <a:bodyPr>
            <a:normAutofit/>
          </a:bodyPr>
          <a:lstStyle/>
          <a:p>
            <a:pPr>
              <a:spcAft>
                <a:spcPts val="600"/>
              </a:spcAft>
              <a:buFont typeface="Wingdings" panose="05000000000000000000" pitchFamily="2" charset="2"/>
              <a:buChar char="q"/>
            </a:pPr>
            <a:r>
              <a:rPr lang="en-US" dirty="0"/>
              <a:t>Strengthening the Primary health care system to offer CC screening</a:t>
            </a:r>
          </a:p>
          <a:p>
            <a:pPr lvl="1">
              <a:spcAft>
                <a:spcPts val="600"/>
              </a:spcAft>
              <a:buFont typeface="Wingdings" panose="05000000000000000000" pitchFamily="2" charset="2"/>
              <a:buChar char="ü"/>
            </a:pPr>
            <a:r>
              <a:rPr lang="en-US" dirty="0"/>
              <a:t>Only way CC screening can reach the communities effectively!</a:t>
            </a:r>
          </a:p>
          <a:p>
            <a:pPr>
              <a:spcAft>
                <a:spcPts val="600"/>
              </a:spcAft>
            </a:pPr>
            <a:r>
              <a:rPr lang="en-US" dirty="0"/>
              <a:t>Requires unity of purpose b/w LGAs &amp; State government agencies</a:t>
            </a:r>
          </a:p>
          <a:p>
            <a:pPr lvl="1">
              <a:spcAft>
                <a:spcPts val="600"/>
              </a:spcAft>
              <a:buFont typeface="Wingdings" panose="05000000000000000000" pitchFamily="2" charset="2"/>
              <a:buChar char="ü"/>
            </a:pPr>
            <a:r>
              <a:rPr lang="en-US" dirty="0">
                <a:highlight>
                  <a:srgbClr val="FFFF00"/>
                </a:highlight>
              </a:rPr>
              <a:t>Improved salary of staff </a:t>
            </a:r>
          </a:p>
          <a:p>
            <a:pPr lvl="1">
              <a:spcAft>
                <a:spcPts val="600"/>
              </a:spcAft>
              <a:buFont typeface="Wingdings" panose="05000000000000000000" pitchFamily="2" charset="2"/>
              <a:buChar char="ü"/>
            </a:pPr>
            <a:r>
              <a:rPr lang="en-US" dirty="0"/>
              <a:t>Large-scale training of medical doctors &amp; nurses</a:t>
            </a:r>
          </a:p>
          <a:p>
            <a:pPr lvl="1">
              <a:buFont typeface="Wingdings" panose="05000000000000000000" pitchFamily="2" charset="2"/>
              <a:buChar char="ü"/>
            </a:pPr>
            <a:r>
              <a:rPr lang="en-US" dirty="0"/>
              <a:t>Medical school curriculum: CC &amp; breast cancer screening </a:t>
            </a:r>
            <a:r>
              <a:rPr lang="en-US" dirty="0">
                <a:latin typeface="Calibri Light" panose="020F0302020204030204" pitchFamily="34" charset="0"/>
                <a:cs typeface="Calibri Light" panose="020F0302020204030204" pitchFamily="34" charset="0"/>
              </a:rPr>
              <a:t>→  </a:t>
            </a:r>
            <a:r>
              <a:rPr lang="en-US" dirty="0"/>
              <a:t>MUST know skills </a:t>
            </a:r>
            <a:endParaRPr lang="en-GB" dirty="0"/>
          </a:p>
        </p:txBody>
      </p:sp>
      <p:pic>
        <p:nvPicPr>
          <p:cNvPr id="9" name="Content Placeholder 8">
            <a:extLst>
              <a:ext uri="{FF2B5EF4-FFF2-40B4-BE49-F238E27FC236}">
                <a16:creationId xmlns:a16="http://schemas.microsoft.com/office/drawing/2014/main" id="{4978E16A-41EF-FB23-5038-92F49071B0AE}"/>
              </a:ext>
            </a:extLst>
          </p:cNvPr>
          <p:cNvPicPr>
            <a:picLocks noGrp="1" noChangeAspect="1"/>
          </p:cNvPicPr>
          <p:nvPr>
            <p:ph sz="half" idx="2"/>
          </p:nvPr>
        </p:nvPicPr>
        <p:blipFill>
          <a:blip r:embed="rId2"/>
          <a:stretch>
            <a:fillRect/>
          </a:stretch>
        </p:blipFill>
        <p:spPr>
          <a:xfrm>
            <a:off x="6172200" y="1911927"/>
            <a:ext cx="5835536" cy="3241964"/>
          </a:xfrm>
          <a:prstGeom prst="rect">
            <a:avLst/>
          </a:prstGeom>
        </p:spPr>
      </p:pic>
    </p:spTree>
    <p:extLst>
      <p:ext uri="{BB962C8B-B14F-4D97-AF65-F5344CB8AC3E}">
        <p14:creationId xmlns:p14="http://schemas.microsoft.com/office/powerpoint/2010/main" val="1902708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90D37-0329-9C6E-C3BA-39ED9023528B}"/>
              </a:ext>
            </a:extLst>
          </p:cNvPr>
          <p:cNvSpPr>
            <a:spLocks noGrp="1"/>
          </p:cNvSpPr>
          <p:nvPr>
            <p:ph type="title"/>
          </p:nvPr>
        </p:nvSpPr>
        <p:spPr>
          <a:xfrm>
            <a:off x="728008" y="217344"/>
            <a:ext cx="10515600" cy="1325563"/>
          </a:xfrm>
        </p:spPr>
        <p:txBody>
          <a:bodyPr/>
          <a:lstStyle/>
          <a:p>
            <a:r>
              <a:rPr lang="en-GB" b="1" u="sng" dirty="0"/>
              <a:t>Strategies to improve CC screening in Nigeria-3</a:t>
            </a:r>
            <a:endParaRPr lang="en-GB" u="sng" dirty="0"/>
          </a:p>
        </p:txBody>
      </p:sp>
      <p:sp>
        <p:nvSpPr>
          <p:cNvPr id="3" name="Content Placeholder 2">
            <a:extLst>
              <a:ext uri="{FF2B5EF4-FFF2-40B4-BE49-F238E27FC236}">
                <a16:creationId xmlns:a16="http://schemas.microsoft.com/office/drawing/2014/main" id="{B7315A85-24A1-ACDF-2489-28821456921E}"/>
              </a:ext>
            </a:extLst>
          </p:cNvPr>
          <p:cNvSpPr>
            <a:spLocks noGrp="1"/>
          </p:cNvSpPr>
          <p:nvPr>
            <p:ph sz="half" idx="1"/>
          </p:nvPr>
        </p:nvSpPr>
        <p:spPr>
          <a:xfrm>
            <a:off x="221673" y="2299856"/>
            <a:ext cx="5764135" cy="3565236"/>
          </a:xfrm>
        </p:spPr>
        <p:txBody>
          <a:bodyPr>
            <a:normAutofit/>
          </a:bodyPr>
          <a:lstStyle/>
          <a:p>
            <a:pPr>
              <a:spcAft>
                <a:spcPts val="2400"/>
              </a:spcAft>
              <a:buFont typeface="Wingdings" panose="05000000000000000000" pitchFamily="2" charset="2"/>
              <a:buChar char="q"/>
            </a:pPr>
            <a:r>
              <a:rPr lang="en-US" sz="3200" dirty="0"/>
              <a:t>Develop a registry </a:t>
            </a:r>
          </a:p>
          <a:p>
            <a:pPr lvl="1">
              <a:spcAft>
                <a:spcPts val="2400"/>
              </a:spcAft>
              <a:buFont typeface="Wingdings" panose="05000000000000000000" pitchFamily="2" charset="2"/>
              <a:buChar char="ü"/>
            </a:pPr>
            <a:r>
              <a:rPr lang="en-US" sz="3000" dirty="0"/>
              <a:t>Invite women for CC screening </a:t>
            </a:r>
          </a:p>
          <a:p>
            <a:pPr>
              <a:spcAft>
                <a:spcPts val="600"/>
              </a:spcAft>
              <a:buFont typeface="Wingdings" panose="05000000000000000000" pitchFamily="2" charset="2"/>
              <a:buChar char="Ø"/>
            </a:pPr>
            <a:r>
              <a:rPr lang="en-US" sz="3200" dirty="0"/>
              <a:t> The telcos can assist</a:t>
            </a:r>
          </a:p>
        </p:txBody>
      </p:sp>
      <p:pic>
        <p:nvPicPr>
          <p:cNvPr id="10" name="Content Placeholder 9">
            <a:extLst>
              <a:ext uri="{FF2B5EF4-FFF2-40B4-BE49-F238E27FC236}">
                <a16:creationId xmlns:a16="http://schemas.microsoft.com/office/drawing/2014/main" id="{1FFD7069-8613-D818-8556-3F273AEBCC08}"/>
              </a:ext>
            </a:extLst>
          </p:cNvPr>
          <p:cNvPicPr>
            <a:picLocks noGrp="1" noChangeAspect="1"/>
          </p:cNvPicPr>
          <p:nvPr>
            <p:ph sz="half" idx="2"/>
          </p:nvPr>
        </p:nvPicPr>
        <p:blipFill>
          <a:blip r:embed="rId2"/>
          <a:stretch>
            <a:fillRect/>
          </a:stretch>
        </p:blipFill>
        <p:spPr>
          <a:xfrm>
            <a:off x="6206193" y="2299856"/>
            <a:ext cx="5357595" cy="3565236"/>
          </a:xfrm>
          <a:prstGeom prst="rect">
            <a:avLst/>
          </a:prstGeom>
        </p:spPr>
      </p:pic>
    </p:spTree>
    <p:extLst>
      <p:ext uri="{BB962C8B-B14F-4D97-AF65-F5344CB8AC3E}">
        <p14:creationId xmlns:p14="http://schemas.microsoft.com/office/powerpoint/2010/main" val="6055969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BB1AEAC-E483-403F-2803-81A3D4EE2B43}"/>
              </a:ext>
            </a:extLst>
          </p:cNvPr>
          <p:cNvGraphicFramePr/>
          <p:nvPr/>
        </p:nvGraphicFramePr>
        <p:xfrm>
          <a:off x="692727" y="300470"/>
          <a:ext cx="10661073" cy="697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89A8D722-E3FE-E23B-99E1-7B009A9567B5}"/>
              </a:ext>
            </a:extLst>
          </p:cNvPr>
          <p:cNvSpPr>
            <a:spLocks noGrp="1"/>
          </p:cNvSpPr>
          <p:nvPr>
            <p:ph sz="half" idx="1"/>
          </p:nvPr>
        </p:nvSpPr>
        <p:spPr>
          <a:xfrm>
            <a:off x="73890" y="1825625"/>
            <a:ext cx="5404852" cy="5032375"/>
          </a:xfrm>
        </p:spPr>
        <p:txBody>
          <a:bodyPr>
            <a:normAutofit/>
          </a:bodyPr>
          <a:lstStyle/>
          <a:p>
            <a:pPr>
              <a:spcAft>
                <a:spcPts val="600"/>
              </a:spcAft>
              <a:buFont typeface="Wingdings" panose="05000000000000000000" pitchFamily="2" charset="2"/>
              <a:buChar char="q"/>
            </a:pPr>
            <a:r>
              <a:rPr lang="en-US" dirty="0"/>
              <a:t>Cervical pre-cancer treatment </a:t>
            </a:r>
            <a:r>
              <a:rPr lang="en-US" dirty="0">
                <a:latin typeface="Calibri Light" panose="020F0302020204030204" pitchFamily="34" charset="0"/>
                <a:cs typeface="Calibri Light" panose="020F0302020204030204" pitchFamily="34" charset="0"/>
              </a:rPr>
              <a:t>→</a:t>
            </a:r>
            <a:r>
              <a:rPr lang="en-US" dirty="0"/>
              <a:t> component of CC screening </a:t>
            </a:r>
          </a:p>
          <a:p>
            <a:pPr>
              <a:spcAft>
                <a:spcPts val="1200"/>
              </a:spcAft>
            </a:pPr>
            <a:r>
              <a:rPr lang="en-US" dirty="0"/>
              <a:t>Recommendation for general pop.  </a:t>
            </a:r>
          </a:p>
          <a:p>
            <a:pPr lvl="1">
              <a:spcAft>
                <a:spcPts val="1200"/>
              </a:spcAft>
              <a:buFont typeface="Wingdings" panose="05000000000000000000" pitchFamily="2" charset="2"/>
              <a:buChar char="ü"/>
            </a:pPr>
            <a:r>
              <a:rPr lang="en-US" b="1" dirty="0"/>
              <a:t>See-and-treat</a:t>
            </a:r>
            <a:r>
              <a:rPr lang="en-US" dirty="0"/>
              <a:t> &amp; </a:t>
            </a:r>
            <a:r>
              <a:rPr lang="en-US" b="1" dirty="0"/>
              <a:t>See-triage-treat </a:t>
            </a:r>
            <a:r>
              <a:rPr lang="en-US" dirty="0"/>
              <a:t>approaches </a:t>
            </a:r>
          </a:p>
          <a:p>
            <a:pPr lvl="1">
              <a:spcAft>
                <a:spcPts val="1200"/>
              </a:spcAft>
              <a:buFont typeface="Wingdings" panose="05000000000000000000" pitchFamily="2" charset="2"/>
              <a:buChar char="ü"/>
            </a:pPr>
            <a:r>
              <a:rPr lang="en-US" dirty="0"/>
              <a:t>Followed by ablative treatment in a </a:t>
            </a:r>
            <a:r>
              <a:rPr lang="en-US" b="1" dirty="0"/>
              <a:t>single-visit approach </a:t>
            </a:r>
          </a:p>
          <a:p>
            <a:pPr lvl="1">
              <a:spcAft>
                <a:spcPts val="600"/>
              </a:spcAft>
              <a:buFont typeface="Wingdings" panose="05000000000000000000" pitchFamily="2" charset="2"/>
              <a:buChar char="ü"/>
            </a:pPr>
            <a:r>
              <a:rPr lang="en-US" dirty="0"/>
              <a:t>Plus, functional referral &amp; linkage system </a:t>
            </a:r>
          </a:p>
          <a:p>
            <a:pPr lvl="2">
              <a:spcAft>
                <a:spcPts val="600"/>
              </a:spcAft>
              <a:buFont typeface="Courier New" panose="02070309020205020404" pitchFamily="49" charset="0"/>
              <a:buChar char="o"/>
            </a:pPr>
            <a:r>
              <a:rPr lang="en-US" sz="2400" b="1" dirty="0"/>
              <a:t>for evaluation of women ineligible for ablative treatment</a:t>
            </a:r>
          </a:p>
        </p:txBody>
      </p:sp>
      <p:pic>
        <p:nvPicPr>
          <p:cNvPr id="5" name="Content Placeholder 4">
            <a:extLst>
              <a:ext uri="{FF2B5EF4-FFF2-40B4-BE49-F238E27FC236}">
                <a16:creationId xmlns:a16="http://schemas.microsoft.com/office/drawing/2014/main" id="{3AB73425-46A0-1399-E111-269A321D45D8}"/>
              </a:ext>
            </a:extLst>
          </p:cNvPr>
          <p:cNvPicPr>
            <a:picLocks noGrp="1" noChangeAspect="1"/>
          </p:cNvPicPr>
          <p:nvPr>
            <p:ph sz="half" idx="2"/>
          </p:nvPr>
        </p:nvPicPr>
        <p:blipFill>
          <a:blip r:embed="rId8"/>
          <a:stretch>
            <a:fillRect/>
          </a:stretch>
        </p:blipFill>
        <p:spPr>
          <a:xfrm>
            <a:off x="5828145" y="1911594"/>
            <a:ext cx="6223134" cy="4117498"/>
          </a:xfrm>
          <a:prstGeom prst="rect">
            <a:avLst/>
          </a:prstGeom>
        </p:spPr>
      </p:pic>
      <p:sp>
        <p:nvSpPr>
          <p:cNvPr id="6" name="TextBox 5">
            <a:extLst>
              <a:ext uri="{FF2B5EF4-FFF2-40B4-BE49-F238E27FC236}">
                <a16:creationId xmlns:a16="http://schemas.microsoft.com/office/drawing/2014/main" id="{E68F785E-2A4B-BE72-1787-AE715FAA6F09}"/>
              </a:ext>
            </a:extLst>
          </p:cNvPr>
          <p:cNvSpPr txBox="1"/>
          <p:nvPr/>
        </p:nvSpPr>
        <p:spPr>
          <a:xfrm>
            <a:off x="5828145" y="1203708"/>
            <a:ext cx="6289965" cy="707886"/>
          </a:xfrm>
          <a:prstGeom prst="rect">
            <a:avLst/>
          </a:prstGeom>
          <a:noFill/>
        </p:spPr>
        <p:txBody>
          <a:bodyPr wrap="square" rtlCol="0">
            <a:spAutoFit/>
          </a:bodyPr>
          <a:lstStyle/>
          <a:p>
            <a:r>
              <a:rPr lang="en-US" sz="2200" b="1" dirty="0"/>
              <a:t>Recommended CC Screening &amp; Treatment Algorithm</a:t>
            </a:r>
          </a:p>
          <a:p>
            <a:pPr algn="ctr"/>
            <a:r>
              <a:rPr lang="en-US" i="1" dirty="0"/>
              <a:t>(WHO Guidelines, 2021) </a:t>
            </a:r>
            <a:endParaRPr lang="en-GB" i="1" dirty="0"/>
          </a:p>
        </p:txBody>
      </p:sp>
      <p:pic>
        <p:nvPicPr>
          <p:cNvPr id="7" name="Picture 6">
            <a:extLst>
              <a:ext uri="{FF2B5EF4-FFF2-40B4-BE49-F238E27FC236}">
                <a16:creationId xmlns:a16="http://schemas.microsoft.com/office/drawing/2014/main" id="{E25FA9AF-B08A-A537-F024-35D1106C5B97}"/>
              </a:ext>
            </a:extLst>
          </p:cNvPr>
          <p:cNvPicPr>
            <a:picLocks noChangeAspect="1"/>
          </p:cNvPicPr>
          <p:nvPr/>
        </p:nvPicPr>
        <p:blipFill>
          <a:blip r:embed="rId9"/>
          <a:stretch>
            <a:fillRect/>
          </a:stretch>
        </p:blipFill>
        <p:spPr>
          <a:xfrm>
            <a:off x="6096000" y="2668113"/>
            <a:ext cx="530002" cy="530002"/>
          </a:xfrm>
          <a:prstGeom prst="rect">
            <a:avLst/>
          </a:prstGeom>
        </p:spPr>
      </p:pic>
      <p:pic>
        <p:nvPicPr>
          <p:cNvPr id="11" name="Picture 10">
            <a:extLst>
              <a:ext uri="{FF2B5EF4-FFF2-40B4-BE49-F238E27FC236}">
                <a16:creationId xmlns:a16="http://schemas.microsoft.com/office/drawing/2014/main" id="{565547CE-5E30-F039-3850-078595D3AA6A}"/>
              </a:ext>
            </a:extLst>
          </p:cNvPr>
          <p:cNvPicPr>
            <a:picLocks noChangeAspect="1"/>
          </p:cNvPicPr>
          <p:nvPr/>
        </p:nvPicPr>
        <p:blipFill>
          <a:blip r:embed="rId9"/>
          <a:stretch>
            <a:fillRect/>
          </a:stretch>
        </p:blipFill>
        <p:spPr>
          <a:xfrm>
            <a:off x="6096000" y="4076810"/>
            <a:ext cx="530002" cy="530002"/>
          </a:xfrm>
          <a:prstGeom prst="rect">
            <a:avLst/>
          </a:prstGeom>
        </p:spPr>
      </p:pic>
      <p:sp>
        <p:nvSpPr>
          <p:cNvPr id="13" name="TextBox 12">
            <a:extLst>
              <a:ext uri="{FF2B5EF4-FFF2-40B4-BE49-F238E27FC236}">
                <a16:creationId xmlns:a16="http://schemas.microsoft.com/office/drawing/2014/main" id="{2794E98A-8C0B-0895-1B34-20EEBEFB94B2}"/>
              </a:ext>
            </a:extLst>
          </p:cNvPr>
          <p:cNvSpPr txBox="1"/>
          <p:nvPr/>
        </p:nvSpPr>
        <p:spPr>
          <a:xfrm>
            <a:off x="6361001" y="6172303"/>
            <a:ext cx="5444567" cy="461665"/>
          </a:xfrm>
          <a:prstGeom prst="rect">
            <a:avLst/>
          </a:prstGeom>
          <a:noFill/>
        </p:spPr>
        <p:txBody>
          <a:bodyPr wrap="none" rtlCol="0">
            <a:spAutoFit/>
          </a:bodyPr>
          <a:lstStyle/>
          <a:p>
            <a:r>
              <a:rPr lang="en-GB" sz="2400" b="1" dirty="0">
                <a:effectLst/>
                <a:latin typeface="Aptos" panose="020B0004020202020204" pitchFamily="34" charset="0"/>
                <a:ea typeface="Calibri" panose="020F0502020204030204" pitchFamily="34" charset="0"/>
                <a:cs typeface="Times New Roman" panose="02020603050405020304" pitchFamily="18" charset="0"/>
              </a:rPr>
              <a:t>Nigeria should adopt algorithms 2 &amp; 4 </a:t>
            </a:r>
            <a:endParaRPr lang="en-GB" sz="2400" b="1" dirty="0"/>
          </a:p>
        </p:txBody>
      </p:sp>
    </p:spTree>
    <p:extLst>
      <p:ext uri="{BB962C8B-B14F-4D97-AF65-F5344CB8AC3E}">
        <p14:creationId xmlns:p14="http://schemas.microsoft.com/office/powerpoint/2010/main" val="33189336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CBFF1E-5D38-D0F4-E632-2264C9DAC394}"/>
              </a:ext>
            </a:extLst>
          </p:cNvPr>
          <p:cNvSpPr>
            <a:spLocks noGrp="1"/>
          </p:cNvSpPr>
          <p:nvPr>
            <p:ph type="title"/>
          </p:nvPr>
        </p:nvSpPr>
        <p:spPr>
          <a:xfrm>
            <a:off x="609599" y="274638"/>
            <a:ext cx="11009745" cy="759835"/>
          </a:xfrm>
        </p:spPr>
        <p:txBody>
          <a:bodyPr>
            <a:normAutofit fontScale="90000"/>
          </a:bodyPr>
          <a:lstStyle/>
          <a:p>
            <a:r>
              <a:rPr lang="en-US" dirty="0"/>
              <a:t>Algorithm 2: Primary HPV DNA Test Screening </a:t>
            </a:r>
            <a:br>
              <a:rPr lang="en-US" dirty="0"/>
            </a:br>
            <a:r>
              <a:rPr lang="en-US" sz="4000" dirty="0"/>
              <a:t>(See &amp; Treat Approach)</a:t>
            </a:r>
            <a:endParaRPr lang="en-GB" sz="4000" dirty="0"/>
          </a:p>
        </p:txBody>
      </p:sp>
      <p:pic>
        <p:nvPicPr>
          <p:cNvPr id="7" name="Content Placeholder 6">
            <a:extLst>
              <a:ext uri="{FF2B5EF4-FFF2-40B4-BE49-F238E27FC236}">
                <a16:creationId xmlns:a16="http://schemas.microsoft.com/office/drawing/2014/main" id="{3A1C9137-295F-A231-1056-36DBD8B744C2}"/>
              </a:ext>
            </a:extLst>
          </p:cNvPr>
          <p:cNvPicPr>
            <a:picLocks noGrp="1" noChangeAspect="1"/>
          </p:cNvPicPr>
          <p:nvPr>
            <p:ph idx="1"/>
          </p:nvPr>
        </p:nvPicPr>
        <p:blipFill>
          <a:blip r:embed="rId2"/>
          <a:stretch>
            <a:fillRect/>
          </a:stretch>
        </p:blipFill>
        <p:spPr>
          <a:xfrm>
            <a:off x="3158838" y="1399165"/>
            <a:ext cx="5708072" cy="5339850"/>
          </a:xfrm>
          <a:prstGeom prst="rect">
            <a:avLst/>
          </a:prstGeom>
        </p:spPr>
      </p:pic>
    </p:spTree>
    <p:extLst>
      <p:ext uri="{BB962C8B-B14F-4D97-AF65-F5344CB8AC3E}">
        <p14:creationId xmlns:p14="http://schemas.microsoft.com/office/powerpoint/2010/main" val="2705528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87AE580-F3E4-AD96-E731-0D92609F1B59}"/>
              </a:ext>
            </a:extLst>
          </p:cNvPr>
          <p:cNvPicPr>
            <a:picLocks noGrp="1" noChangeAspect="1"/>
          </p:cNvPicPr>
          <p:nvPr>
            <p:ph idx="1"/>
          </p:nvPr>
        </p:nvPicPr>
        <p:blipFill>
          <a:blip r:embed="rId3"/>
          <a:stretch>
            <a:fillRect/>
          </a:stretch>
        </p:blipFill>
        <p:spPr>
          <a:xfrm>
            <a:off x="0" y="0"/>
            <a:ext cx="4533932" cy="6176963"/>
          </a:xfrm>
          <a:prstGeom prst="rect">
            <a:avLst/>
          </a:prstGeom>
        </p:spPr>
      </p:pic>
      <p:sp>
        <p:nvSpPr>
          <p:cNvPr id="5" name="TextBox 4">
            <a:extLst>
              <a:ext uri="{FF2B5EF4-FFF2-40B4-BE49-F238E27FC236}">
                <a16:creationId xmlns:a16="http://schemas.microsoft.com/office/drawing/2014/main" id="{1FDDA1AA-148D-22C5-B221-5A4CCA2A2524}"/>
              </a:ext>
            </a:extLst>
          </p:cNvPr>
          <p:cNvSpPr txBox="1"/>
          <p:nvPr/>
        </p:nvSpPr>
        <p:spPr>
          <a:xfrm>
            <a:off x="0" y="6345381"/>
            <a:ext cx="66548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https://www.who.int/initiatives/cervical-cancer-elimination-initiative</a:t>
            </a:r>
          </a:p>
        </p:txBody>
      </p:sp>
      <p:pic>
        <p:nvPicPr>
          <p:cNvPr id="6" name="Picture 5">
            <a:extLst>
              <a:ext uri="{FF2B5EF4-FFF2-40B4-BE49-F238E27FC236}">
                <a16:creationId xmlns:a16="http://schemas.microsoft.com/office/drawing/2014/main" id="{50112FEC-B873-3143-0604-913D6E2482D7}"/>
              </a:ext>
            </a:extLst>
          </p:cNvPr>
          <p:cNvPicPr>
            <a:picLocks noChangeAspect="1"/>
          </p:cNvPicPr>
          <p:nvPr/>
        </p:nvPicPr>
        <p:blipFill>
          <a:blip r:embed="rId4"/>
          <a:stretch>
            <a:fillRect/>
          </a:stretch>
        </p:blipFill>
        <p:spPr>
          <a:xfrm>
            <a:off x="4692073" y="1319645"/>
            <a:ext cx="7499927" cy="4218709"/>
          </a:xfrm>
          <a:prstGeom prst="rect">
            <a:avLst/>
          </a:prstGeom>
        </p:spPr>
      </p:pic>
    </p:spTree>
    <p:extLst>
      <p:ext uri="{BB962C8B-B14F-4D97-AF65-F5344CB8AC3E}">
        <p14:creationId xmlns:p14="http://schemas.microsoft.com/office/powerpoint/2010/main" val="3047663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D3083-55F2-93BD-3302-82675EF693EB}"/>
              </a:ext>
            </a:extLst>
          </p:cNvPr>
          <p:cNvSpPr>
            <a:spLocks noGrp="1"/>
          </p:cNvSpPr>
          <p:nvPr>
            <p:ph type="title"/>
          </p:nvPr>
        </p:nvSpPr>
        <p:spPr>
          <a:xfrm>
            <a:off x="609599" y="274638"/>
            <a:ext cx="11194473" cy="1036926"/>
          </a:xfrm>
        </p:spPr>
        <p:txBody>
          <a:bodyPr>
            <a:normAutofit fontScale="90000"/>
          </a:bodyPr>
          <a:lstStyle/>
          <a:p>
            <a:r>
              <a:rPr lang="en-US" dirty="0"/>
              <a:t>Algorithm 4: HPV DNA Screening &amp; HPV 16/18 Triage </a:t>
            </a:r>
            <a:br>
              <a:rPr lang="en-US" dirty="0"/>
            </a:br>
            <a:r>
              <a:rPr lang="en-US" sz="3600" dirty="0"/>
              <a:t>(Screen, Triage &amp; Treat Approach)</a:t>
            </a:r>
            <a:endParaRPr lang="en-GB" sz="3600" dirty="0"/>
          </a:p>
        </p:txBody>
      </p:sp>
      <p:pic>
        <p:nvPicPr>
          <p:cNvPr id="4" name="Content Placeholder 3">
            <a:extLst>
              <a:ext uri="{FF2B5EF4-FFF2-40B4-BE49-F238E27FC236}">
                <a16:creationId xmlns:a16="http://schemas.microsoft.com/office/drawing/2014/main" id="{A9905252-4971-7F92-EBD2-33A9C03A396B}"/>
              </a:ext>
            </a:extLst>
          </p:cNvPr>
          <p:cNvPicPr>
            <a:picLocks noGrp="1" noChangeAspect="1"/>
          </p:cNvPicPr>
          <p:nvPr>
            <p:ph idx="1"/>
          </p:nvPr>
        </p:nvPicPr>
        <p:blipFill>
          <a:blip r:embed="rId2"/>
          <a:stretch>
            <a:fillRect/>
          </a:stretch>
        </p:blipFill>
        <p:spPr>
          <a:xfrm>
            <a:off x="2503055" y="1855061"/>
            <a:ext cx="5828145" cy="4821526"/>
          </a:xfrm>
          <a:prstGeom prst="rect">
            <a:avLst/>
          </a:prstGeom>
        </p:spPr>
      </p:pic>
    </p:spTree>
    <p:extLst>
      <p:ext uri="{BB962C8B-B14F-4D97-AF65-F5344CB8AC3E}">
        <p14:creationId xmlns:p14="http://schemas.microsoft.com/office/powerpoint/2010/main" val="6870012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334537A-CD8C-8F0B-A7FA-4A817904A8DD}"/>
              </a:ext>
            </a:extLst>
          </p:cNvPr>
          <p:cNvGraphicFramePr/>
          <p:nvPr/>
        </p:nvGraphicFramePr>
        <p:xfrm>
          <a:off x="683491" y="227809"/>
          <a:ext cx="10898909" cy="833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89A8D722-E3FE-E23B-99E1-7B009A9567B5}"/>
              </a:ext>
            </a:extLst>
          </p:cNvPr>
          <p:cNvSpPr>
            <a:spLocks noGrp="1"/>
          </p:cNvSpPr>
          <p:nvPr>
            <p:ph idx="1"/>
          </p:nvPr>
        </p:nvSpPr>
        <p:spPr>
          <a:xfrm>
            <a:off x="591127" y="1339273"/>
            <a:ext cx="10991273" cy="5338618"/>
          </a:xfrm>
        </p:spPr>
        <p:txBody>
          <a:bodyPr>
            <a:normAutofit/>
          </a:bodyPr>
          <a:lstStyle/>
          <a:p>
            <a:pPr>
              <a:spcAft>
                <a:spcPts val="600"/>
              </a:spcAft>
              <a:buFont typeface="Wingdings" panose="05000000000000000000" pitchFamily="2" charset="2"/>
              <a:buChar char="q"/>
            </a:pPr>
            <a:r>
              <a:rPr lang="en-US" sz="2800" dirty="0"/>
              <a:t>Early-stage CC (≤ 2a) </a:t>
            </a:r>
            <a:r>
              <a:rPr lang="en-US" sz="2800" dirty="0">
                <a:latin typeface="Calibri Light" panose="020F0302020204030204" pitchFamily="34" charset="0"/>
                <a:cs typeface="Calibri Light" panose="020F0302020204030204" pitchFamily="34" charset="0"/>
              </a:rPr>
              <a:t>→ </a:t>
            </a:r>
            <a:r>
              <a:rPr lang="en-US" sz="2800" dirty="0"/>
              <a:t>curable by radical surgery or radiotherapy </a:t>
            </a:r>
          </a:p>
          <a:p>
            <a:pPr>
              <a:spcAft>
                <a:spcPts val="600"/>
              </a:spcAft>
              <a:buFont typeface="Wingdings" panose="05000000000000000000" pitchFamily="2" charset="2"/>
              <a:buChar char="q"/>
            </a:pPr>
            <a:r>
              <a:rPr lang="en-US" sz="2800" dirty="0"/>
              <a:t>Most pt present with advanced CC </a:t>
            </a:r>
            <a:r>
              <a:rPr lang="en-US" sz="2800" dirty="0">
                <a:latin typeface="Calibri Light" panose="020F0302020204030204" pitchFamily="34" charset="0"/>
                <a:cs typeface="Calibri Light" panose="020F0302020204030204" pitchFamily="34" charset="0"/>
              </a:rPr>
              <a:t>→ </a:t>
            </a:r>
            <a:r>
              <a:rPr lang="en-US" sz="2800" dirty="0"/>
              <a:t> Palliative treatment</a:t>
            </a:r>
          </a:p>
        </p:txBody>
      </p:sp>
      <p:pic>
        <p:nvPicPr>
          <p:cNvPr id="12" name="Content Placeholder 11">
            <a:extLst>
              <a:ext uri="{FF2B5EF4-FFF2-40B4-BE49-F238E27FC236}">
                <a16:creationId xmlns:a16="http://schemas.microsoft.com/office/drawing/2014/main" id="{2DC326F9-FBC2-9839-277C-823B53095B08}"/>
              </a:ext>
            </a:extLst>
          </p:cNvPr>
          <p:cNvPicPr>
            <a:picLocks noGrp="1" noChangeAspect="1"/>
          </p:cNvPicPr>
          <p:nvPr>
            <p:ph sz="half" idx="4294967295"/>
          </p:nvPr>
        </p:nvPicPr>
        <p:blipFill>
          <a:blip r:embed="rId8"/>
          <a:srcRect l="1965" t="2940" r="2468" b="8581"/>
          <a:stretch/>
        </p:blipFill>
        <p:spPr>
          <a:xfrm>
            <a:off x="1904134" y="2549237"/>
            <a:ext cx="7921284" cy="3849398"/>
          </a:xfrm>
          <a:prstGeom prst="rect">
            <a:avLst/>
          </a:prstGeom>
        </p:spPr>
      </p:pic>
      <p:sp>
        <p:nvSpPr>
          <p:cNvPr id="13" name="TextBox 12">
            <a:extLst>
              <a:ext uri="{FF2B5EF4-FFF2-40B4-BE49-F238E27FC236}">
                <a16:creationId xmlns:a16="http://schemas.microsoft.com/office/drawing/2014/main" id="{2794E98A-8C0B-0895-1B34-20EEBEFB94B2}"/>
              </a:ext>
            </a:extLst>
          </p:cNvPr>
          <p:cNvSpPr txBox="1"/>
          <p:nvPr/>
        </p:nvSpPr>
        <p:spPr>
          <a:xfrm>
            <a:off x="2346036" y="6478965"/>
            <a:ext cx="6428510" cy="338554"/>
          </a:xfrm>
          <a:prstGeom prst="rect">
            <a:avLst/>
          </a:prstGeom>
          <a:noFill/>
        </p:spPr>
        <p:txBody>
          <a:bodyPr wrap="square" rtlCol="0">
            <a:spAutoFit/>
          </a:bodyPr>
          <a:lstStyle/>
          <a:p>
            <a:r>
              <a:rPr lang="en-GB" sz="1600" i="1" dirty="0">
                <a:effectLst/>
                <a:latin typeface="Aptos" panose="020B0004020202020204" pitchFamily="34" charset="0"/>
                <a:ea typeface="Calibri" panose="020F0502020204030204" pitchFamily="34" charset="0"/>
                <a:cs typeface="Times New Roman" panose="02020603050405020304" pitchFamily="18" charset="0"/>
              </a:rPr>
              <a:t>https://www.obermair.info/latest-news/blog/stages-of-cervical-cancer/</a:t>
            </a:r>
            <a:endParaRPr lang="en-GB" sz="1600" i="1" dirty="0"/>
          </a:p>
        </p:txBody>
      </p:sp>
    </p:spTree>
    <p:extLst>
      <p:ext uri="{BB962C8B-B14F-4D97-AF65-F5344CB8AC3E}">
        <p14:creationId xmlns:p14="http://schemas.microsoft.com/office/powerpoint/2010/main" val="2517842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0A902-8859-C03C-3520-95F67DFFF2A2}"/>
              </a:ext>
            </a:extLst>
          </p:cNvPr>
          <p:cNvSpPr>
            <a:spLocks noGrp="1"/>
          </p:cNvSpPr>
          <p:nvPr>
            <p:ph type="title"/>
          </p:nvPr>
        </p:nvSpPr>
        <p:spPr>
          <a:xfrm>
            <a:off x="839788" y="105646"/>
            <a:ext cx="10512424" cy="823913"/>
          </a:xfrm>
        </p:spPr>
        <p:txBody>
          <a:bodyPr/>
          <a:lstStyle/>
          <a:p>
            <a:pPr algn="ctr"/>
            <a:r>
              <a:rPr lang="en-GB" b="1" dirty="0"/>
              <a:t>Impediment to scaling up CC treatment </a:t>
            </a:r>
          </a:p>
        </p:txBody>
      </p:sp>
      <p:sp>
        <p:nvSpPr>
          <p:cNvPr id="13" name="Text Placeholder 12">
            <a:extLst>
              <a:ext uri="{FF2B5EF4-FFF2-40B4-BE49-F238E27FC236}">
                <a16:creationId xmlns:a16="http://schemas.microsoft.com/office/drawing/2014/main" id="{E4AEF9D3-45C3-FDBF-C419-16607D2AC7B4}"/>
              </a:ext>
            </a:extLst>
          </p:cNvPr>
          <p:cNvSpPr>
            <a:spLocks noGrp="1"/>
          </p:cNvSpPr>
          <p:nvPr>
            <p:ph type="body" idx="1"/>
          </p:nvPr>
        </p:nvSpPr>
        <p:spPr>
          <a:xfrm>
            <a:off x="839788" y="1404072"/>
            <a:ext cx="5157787" cy="823912"/>
          </a:xfrm>
        </p:spPr>
        <p:txBody>
          <a:bodyPr>
            <a:normAutofit/>
          </a:bodyPr>
          <a:lstStyle/>
          <a:p>
            <a:r>
              <a:rPr lang="en-US" sz="2800" dirty="0"/>
              <a:t>1) Sub-optimal surgical capacity </a:t>
            </a:r>
          </a:p>
          <a:p>
            <a:endParaRPr lang="en-GB" dirty="0"/>
          </a:p>
        </p:txBody>
      </p:sp>
      <p:sp>
        <p:nvSpPr>
          <p:cNvPr id="8" name="Content Placeholder 7">
            <a:extLst>
              <a:ext uri="{FF2B5EF4-FFF2-40B4-BE49-F238E27FC236}">
                <a16:creationId xmlns:a16="http://schemas.microsoft.com/office/drawing/2014/main" id="{2FD04736-5828-35C3-0452-12EED7A1DF81}"/>
              </a:ext>
            </a:extLst>
          </p:cNvPr>
          <p:cNvSpPr>
            <a:spLocks noGrp="1"/>
          </p:cNvSpPr>
          <p:nvPr>
            <p:ph sz="half" idx="2"/>
          </p:nvPr>
        </p:nvSpPr>
        <p:spPr/>
        <p:txBody>
          <a:bodyPr/>
          <a:lstStyle/>
          <a:p>
            <a:endParaRPr lang="en-US" dirty="0"/>
          </a:p>
          <a:p>
            <a:endParaRPr lang="en-GB" dirty="0"/>
          </a:p>
        </p:txBody>
      </p:sp>
      <p:sp>
        <p:nvSpPr>
          <p:cNvPr id="14" name="Text Placeholder 13">
            <a:extLst>
              <a:ext uri="{FF2B5EF4-FFF2-40B4-BE49-F238E27FC236}">
                <a16:creationId xmlns:a16="http://schemas.microsoft.com/office/drawing/2014/main" id="{1F49F087-1C4D-0A0A-F574-27D016F63892}"/>
              </a:ext>
            </a:extLst>
          </p:cNvPr>
          <p:cNvSpPr>
            <a:spLocks noGrp="1"/>
          </p:cNvSpPr>
          <p:nvPr>
            <p:ph type="body" sz="quarter" idx="3"/>
          </p:nvPr>
        </p:nvSpPr>
        <p:spPr>
          <a:xfrm>
            <a:off x="6812901" y="1404072"/>
            <a:ext cx="5183188" cy="823912"/>
          </a:xfrm>
        </p:spPr>
        <p:txBody>
          <a:bodyPr>
            <a:normAutofit/>
          </a:bodyPr>
          <a:lstStyle/>
          <a:p>
            <a:r>
              <a:rPr lang="en-US" dirty="0"/>
              <a:t>2) Sub-optimal radio-oncology services</a:t>
            </a:r>
          </a:p>
          <a:p>
            <a:endParaRPr lang="en-GB" dirty="0"/>
          </a:p>
        </p:txBody>
      </p:sp>
      <p:pic>
        <p:nvPicPr>
          <p:cNvPr id="17" name="Content Placeholder 16">
            <a:extLst>
              <a:ext uri="{FF2B5EF4-FFF2-40B4-BE49-F238E27FC236}">
                <a16:creationId xmlns:a16="http://schemas.microsoft.com/office/drawing/2014/main" id="{3B8434DD-704B-CD34-1ACC-295E4E50F05A}"/>
              </a:ext>
            </a:extLst>
          </p:cNvPr>
          <p:cNvPicPr>
            <a:picLocks noGrp="1" noChangeAspect="1"/>
          </p:cNvPicPr>
          <p:nvPr>
            <p:ph sz="quarter" idx="4"/>
          </p:nvPr>
        </p:nvPicPr>
        <p:blipFill>
          <a:blip r:embed="rId2"/>
          <a:srcRect l="1" t="13182" r="282"/>
          <a:stretch/>
        </p:blipFill>
        <p:spPr>
          <a:xfrm>
            <a:off x="7870105" y="2241251"/>
            <a:ext cx="3352078" cy="3896260"/>
          </a:xfrm>
          <a:prstGeom prst="rect">
            <a:avLst/>
          </a:prstGeom>
        </p:spPr>
      </p:pic>
      <p:pic>
        <p:nvPicPr>
          <p:cNvPr id="16" name="Picture 15">
            <a:extLst>
              <a:ext uri="{FF2B5EF4-FFF2-40B4-BE49-F238E27FC236}">
                <a16:creationId xmlns:a16="http://schemas.microsoft.com/office/drawing/2014/main" id="{67063383-E033-E3FA-657B-2809CEFE5179}"/>
              </a:ext>
            </a:extLst>
          </p:cNvPr>
          <p:cNvPicPr>
            <a:picLocks noChangeAspect="1"/>
          </p:cNvPicPr>
          <p:nvPr/>
        </p:nvPicPr>
        <p:blipFill>
          <a:blip r:embed="rId3"/>
          <a:stretch>
            <a:fillRect/>
          </a:stretch>
        </p:blipFill>
        <p:spPr>
          <a:xfrm>
            <a:off x="321601" y="2063670"/>
            <a:ext cx="6194160" cy="4125993"/>
          </a:xfrm>
          <a:prstGeom prst="rect">
            <a:avLst/>
          </a:prstGeom>
        </p:spPr>
      </p:pic>
      <p:sp>
        <p:nvSpPr>
          <p:cNvPr id="18" name="TextBox 17">
            <a:extLst>
              <a:ext uri="{FF2B5EF4-FFF2-40B4-BE49-F238E27FC236}">
                <a16:creationId xmlns:a16="http://schemas.microsoft.com/office/drawing/2014/main" id="{A2F2F173-56EC-2E7A-83B7-0BD4DC6AA06C}"/>
              </a:ext>
            </a:extLst>
          </p:cNvPr>
          <p:cNvSpPr txBox="1"/>
          <p:nvPr/>
        </p:nvSpPr>
        <p:spPr>
          <a:xfrm>
            <a:off x="4792251" y="6202930"/>
            <a:ext cx="4041299" cy="646331"/>
          </a:xfrm>
          <a:prstGeom prst="rect">
            <a:avLst/>
          </a:prstGeom>
          <a:noFill/>
        </p:spPr>
        <p:txBody>
          <a:bodyPr wrap="none" rtlCol="0">
            <a:spAutoFit/>
          </a:bodyPr>
          <a:lstStyle/>
          <a:p>
            <a:r>
              <a:rPr lang="en-GB" sz="3600" b="1" dirty="0"/>
              <a:t>So, what do we do? </a:t>
            </a:r>
          </a:p>
        </p:txBody>
      </p:sp>
    </p:spTree>
    <p:extLst>
      <p:ext uri="{BB962C8B-B14F-4D97-AF65-F5344CB8AC3E}">
        <p14:creationId xmlns:p14="http://schemas.microsoft.com/office/powerpoint/2010/main" val="31008035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965A-C9EF-4F40-2571-A26226E57027}"/>
              </a:ext>
            </a:extLst>
          </p:cNvPr>
          <p:cNvSpPr>
            <a:spLocks noGrp="1"/>
          </p:cNvSpPr>
          <p:nvPr>
            <p:ph type="title"/>
          </p:nvPr>
        </p:nvSpPr>
        <p:spPr>
          <a:xfrm>
            <a:off x="489527" y="151016"/>
            <a:ext cx="10972800" cy="744743"/>
          </a:xfrm>
        </p:spPr>
        <p:txBody>
          <a:bodyPr>
            <a:normAutofit fontScale="90000"/>
          </a:bodyPr>
          <a:lstStyle/>
          <a:p>
            <a:r>
              <a:rPr lang="en-GB" dirty="0"/>
              <a:t>Efforts at Narrowing Surgical Capacity Gaps-1</a:t>
            </a:r>
          </a:p>
        </p:txBody>
      </p:sp>
      <p:sp>
        <p:nvSpPr>
          <p:cNvPr id="7" name="Content Placeholder 6">
            <a:extLst>
              <a:ext uri="{FF2B5EF4-FFF2-40B4-BE49-F238E27FC236}">
                <a16:creationId xmlns:a16="http://schemas.microsoft.com/office/drawing/2014/main" id="{21CBEA62-6DA8-AA4A-4824-FAB738808A9B}"/>
              </a:ext>
            </a:extLst>
          </p:cNvPr>
          <p:cNvSpPr>
            <a:spLocks noGrp="1"/>
          </p:cNvSpPr>
          <p:nvPr>
            <p:ph idx="1"/>
          </p:nvPr>
        </p:nvSpPr>
        <p:spPr/>
        <p:txBody>
          <a:bodyPr/>
          <a:lstStyle/>
          <a:p>
            <a:pPr>
              <a:buFont typeface="Wingdings" panose="05000000000000000000" pitchFamily="2" charset="2"/>
              <a:buChar char="q"/>
            </a:pPr>
            <a:r>
              <a:rPr lang="en-US" b="1" dirty="0"/>
              <a:t>Subspecialty training in Gynae-oncology by NPMCN &amp; WACS  </a:t>
            </a:r>
          </a:p>
          <a:p>
            <a:pPr lvl="1">
              <a:buFont typeface="Wingdings" panose="05000000000000000000" pitchFamily="2" charset="2"/>
              <a:buChar char="Ø"/>
            </a:pPr>
            <a:r>
              <a:rPr lang="en-US" dirty="0"/>
              <a:t>Status: infantile </a:t>
            </a:r>
            <a:r>
              <a:rPr lang="en-US" dirty="0">
                <a:latin typeface="Calibri Light" panose="020F0302020204030204" pitchFamily="34" charset="0"/>
                <a:cs typeface="Calibri Light" panose="020F0302020204030204" pitchFamily="34" charset="0"/>
              </a:rPr>
              <a:t>→</a:t>
            </a:r>
            <a:r>
              <a:rPr lang="en-US" dirty="0"/>
              <a:t> medium to long-term intervention</a:t>
            </a:r>
            <a:endParaRPr lang="en-GB" dirty="0"/>
          </a:p>
        </p:txBody>
      </p:sp>
      <p:pic>
        <p:nvPicPr>
          <p:cNvPr id="10" name="Content Placeholder 9">
            <a:extLst>
              <a:ext uri="{FF2B5EF4-FFF2-40B4-BE49-F238E27FC236}">
                <a16:creationId xmlns:a16="http://schemas.microsoft.com/office/drawing/2014/main" id="{3F98D618-5CB6-5E25-D436-DB0B01299E2D}"/>
              </a:ext>
            </a:extLst>
          </p:cNvPr>
          <p:cNvPicPr>
            <a:picLocks noGrp="1" noChangeAspect="1"/>
          </p:cNvPicPr>
          <p:nvPr>
            <p:ph sz="half" idx="4294967295"/>
          </p:nvPr>
        </p:nvPicPr>
        <p:blipFill>
          <a:blip r:embed="rId3"/>
          <a:stretch>
            <a:fillRect/>
          </a:stretch>
        </p:blipFill>
        <p:spPr>
          <a:xfrm>
            <a:off x="2225964" y="2660073"/>
            <a:ext cx="7152760" cy="4046911"/>
          </a:xfrm>
        </p:spPr>
      </p:pic>
      <p:pic>
        <p:nvPicPr>
          <p:cNvPr id="3" name="Picture 2">
            <a:extLst>
              <a:ext uri="{FF2B5EF4-FFF2-40B4-BE49-F238E27FC236}">
                <a16:creationId xmlns:a16="http://schemas.microsoft.com/office/drawing/2014/main" id="{5E75E7A8-59A9-4396-FFEB-EA466FF48BDE}"/>
              </a:ext>
            </a:extLst>
          </p:cNvPr>
          <p:cNvPicPr>
            <a:picLocks noChangeAspect="1"/>
          </p:cNvPicPr>
          <p:nvPr/>
        </p:nvPicPr>
        <p:blipFill>
          <a:blip r:embed="rId4"/>
          <a:stretch>
            <a:fillRect/>
          </a:stretch>
        </p:blipFill>
        <p:spPr>
          <a:xfrm>
            <a:off x="2225964" y="6105650"/>
            <a:ext cx="310923" cy="310923"/>
          </a:xfrm>
          <a:prstGeom prst="rect">
            <a:avLst/>
          </a:prstGeom>
        </p:spPr>
      </p:pic>
    </p:spTree>
    <p:extLst>
      <p:ext uri="{BB962C8B-B14F-4D97-AF65-F5344CB8AC3E}">
        <p14:creationId xmlns:p14="http://schemas.microsoft.com/office/powerpoint/2010/main" val="7966566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965A-C9EF-4F40-2571-A26226E57027}"/>
              </a:ext>
            </a:extLst>
          </p:cNvPr>
          <p:cNvSpPr>
            <a:spLocks noGrp="1"/>
          </p:cNvSpPr>
          <p:nvPr>
            <p:ph type="title"/>
          </p:nvPr>
        </p:nvSpPr>
        <p:spPr/>
        <p:txBody>
          <a:bodyPr>
            <a:normAutofit/>
          </a:bodyPr>
          <a:lstStyle/>
          <a:p>
            <a:r>
              <a:rPr lang="en-US" dirty="0"/>
              <a:t>Efforts at Narrowing Surgical Capacity Gaps-2</a:t>
            </a:r>
            <a:endParaRPr lang="en-GB" dirty="0"/>
          </a:p>
        </p:txBody>
      </p:sp>
      <p:sp>
        <p:nvSpPr>
          <p:cNvPr id="7" name="Content Placeholder 6">
            <a:extLst>
              <a:ext uri="{FF2B5EF4-FFF2-40B4-BE49-F238E27FC236}">
                <a16:creationId xmlns:a16="http://schemas.microsoft.com/office/drawing/2014/main" id="{21CBEA62-6DA8-AA4A-4824-FAB738808A9B}"/>
              </a:ext>
            </a:extLst>
          </p:cNvPr>
          <p:cNvSpPr>
            <a:spLocks noGrp="1"/>
          </p:cNvSpPr>
          <p:nvPr>
            <p:ph idx="1"/>
          </p:nvPr>
        </p:nvSpPr>
        <p:spPr/>
        <p:txBody>
          <a:bodyPr/>
          <a:lstStyle/>
          <a:p>
            <a:r>
              <a:rPr lang="en-US" b="1" dirty="0"/>
              <a:t>International Gynecologic Cancer Society (IGCS) Global Gynecologic Oncology Fellowship Program</a:t>
            </a:r>
          </a:p>
          <a:p>
            <a:pPr lvl="1">
              <a:buFont typeface="Wingdings" panose="05000000000000000000" pitchFamily="2" charset="2"/>
              <a:buChar char="Ø"/>
            </a:pPr>
            <a:r>
              <a:rPr lang="en-US" dirty="0"/>
              <a:t>Status: Growing </a:t>
            </a:r>
            <a:r>
              <a:rPr lang="en-US" dirty="0">
                <a:latin typeface="Calibri Light" panose="020F0302020204030204" pitchFamily="34" charset="0"/>
                <a:cs typeface="Calibri Light" panose="020F0302020204030204" pitchFamily="34" charset="0"/>
              </a:rPr>
              <a:t>→</a:t>
            </a:r>
            <a:r>
              <a:rPr lang="en-US" dirty="0"/>
              <a:t> Medium to long-term intervention</a:t>
            </a:r>
            <a:endParaRPr lang="en-GB" dirty="0"/>
          </a:p>
        </p:txBody>
      </p:sp>
      <p:pic>
        <p:nvPicPr>
          <p:cNvPr id="3" name="Picture 2">
            <a:extLst>
              <a:ext uri="{FF2B5EF4-FFF2-40B4-BE49-F238E27FC236}">
                <a16:creationId xmlns:a16="http://schemas.microsoft.com/office/drawing/2014/main" id="{565CF803-0D58-8CE2-F514-E069FE7D8AD6}"/>
              </a:ext>
            </a:extLst>
          </p:cNvPr>
          <p:cNvPicPr>
            <a:picLocks noChangeAspect="1"/>
          </p:cNvPicPr>
          <p:nvPr/>
        </p:nvPicPr>
        <p:blipFill>
          <a:blip r:embed="rId3"/>
          <a:stretch>
            <a:fillRect/>
          </a:stretch>
        </p:blipFill>
        <p:spPr>
          <a:xfrm>
            <a:off x="4407731" y="3164456"/>
            <a:ext cx="6813768" cy="3531907"/>
          </a:xfrm>
          <a:prstGeom prst="rect">
            <a:avLst/>
          </a:prstGeom>
        </p:spPr>
      </p:pic>
      <p:sp>
        <p:nvSpPr>
          <p:cNvPr id="4" name="TextBox 3">
            <a:extLst>
              <a:ext uri="{FF2B5EF4-FFF2-40B4-BE49-F238E27FC236}">
                <a16:creationId xmlns:a16="http://schemas.microsoft.com/office/drawing/2014/main" id="{288BA378-CC86-DD47-F422-C75D287534CA}"/>
              </a:ext>
            </a:extLst>
          </p:cNvPr>
          <p:cNvSpPr txBox="1"/>
          <p:nvPr/>
        </p:nvSpPr>
        <p:spPr>
          <a:xfrm>
            <a:off x="1221889" y="3326188"/>
            <a:ext cx="2824941" cy="3257174"/>
          </a:xfrm>
          <a:prstGeom prst="rect">
            <a:avLst/>
          </a:prstGeom>
          <a:noFill/>
        </p:spPr>
        <p:txBody>
          <a:bodyPr wrap="none" rtlCol="0">
            <a:spAutoFit/>
          </a:bodyPr>
          <a:lstStyle/>
          <a:p>
            <a:pPr>
              <a:lnSpc>
                <a:spcPct val="150000"/>
              </a:lnSpc>
            </a:pPr>
            <a:r>
              <a:rPr lang="en-GB" sz="2800" b="1" dirty="0" err="1"/>
              <a:t>Centers</a:t>
            </a:r>
            <a:r>
              <a:rPr lang="en-GB" sz="2800" b="1" dirty="0"/>
              <a:t> in Nigeria</a:t>
            </a:r>
          </a:p>
          <a:p>
            <a:pPr marL="457200" indent="-457200">
              <a:lnSpc>
                <a:spcPct val="150000"/>
              </a:lnSpc>
              <a:buFont typeface="Wingdings" panose="05000000000000000000" pitchFamily="2" charset="2"/>
              <a:buChar char="ü"/>
            </a:pPr>
            <a:r>
              <a:rPr lang="en-GB" sz="2800" dirty="0"/>
              <a:t>Enugu </a:t>
            </a:r>
          </a:p>
          <a:p>
            <a:pPr marL="457200" indent="-457200">
              <a:lnSpc>
                <a:spcPct val="150000"/>
              </a:lnSpc>
              <a:buFont typeface="Wingdings" panose="05000000000000000000" pitchFamily="2" charset="2"/>
              <a:buChar char="ü"/>
            </a:pPr>
            <a:r>
              <a:rPr lang="en-GB" sz="2800" dirty="0"/>
              <a:t>Lagos</a:t>
            </a:r>
          </a:p>
          <a:p>
            <a:pPr marL="457200" indent="-457200">
              <a:lnSpc>
                <a:spcPct val="150000"/>
              </a:lnSpc>
              <a:buFont typeface="Wingdings" panose="05000000000000000000" pitchFamily="2" charset="2"/>
              <a:buChar char="ü"/>
            </a:pPr>
            <a:r>
              <a:rPr lang="en-GB" sz="2800" dirty="0"/>
              <a:t>Ibadan</a:t>
            </a:r>
          </a:p>
          <a:p>
            <a:pPr marL="457200" indent="-457200">
              <a:lnSpc>
                <a:spcPct val="150000"/>
              </a:lnSpc>
              <a:buFont typeface="Wingdings" panose="05000000000000000000" pitchFamily="2" charset="2"/>
              <a:buChar char="ü"/>
            </a:pPr>
            <a:r>
              <a:rPr lang="en-GB" sz="2800" dirty="0"/>
              <a:t>Kaduna </a:t>
            </a:r>
          </a:p>
        </p:txBody>
      </p:sp>
    </p:spTree>
    <p:extLst>
      <p:ext uri="{BB962C8B-B14F-4D97-AF65-F5344CB8AC3E}">
        <p14:creationId xmlns:p14="http://schemas.microsoft.com/office/powerpoint/2010/main" val="6250849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965A-C9EF-4F40-2571-A26226E57027}"/>
              </a:ext>
            </a:extLst>
          </p:cNvPr>
          <p:cNvSpPr>
            <a:spLocks noGrp="1"/>
          </p:cNvSpPr>
          <p:nvPr>
            <p:ph type="title"/>
          </p:nvPr>
        </p:nvSpPr>
        <p:spPr>
          <a:xfrm>
            <a:off x="609600" y="274638"/>
            <a:ext cx="11065164" cy="842962"/>
          </a:xfrm>
        </p:spPr>
        <p:txBody>
          <a:bodyPr>
            <a:normAutofit/>
          </a:bodyPr>
          <a:lstStyle/>
          <a:p>
            <a:r>
              <a:rPr lang="en-US" dirty="0"/>
              <a:t>Efforts at Narrowing Surgical Capacity Gaps-3</a:t>
            </a:r>
            <a:endParaRPr lang="en-GB" dirty="0"/>
          </a:p>
        </p:txBody>
      </p:sp>
      <p:sp>
        <p:nvSpPr>
          <p:cNvPr id="7" name="Content Placeholder 6">
            <a:extLst>
              <a:ext uri="{FF2B5EF4-FFF2-40B4-BE49-F238E27FC236}">
                <a16:creationId xmlns:a16="http://schemas.microsoft.com/office/drawing/2014/main" id="{21CBEA62-6DA8-AA4A-4824-FAB738808A9B}"/>
              </a:ext>
            </a:extLst>
          </p:cNvPr>
          <p:cNvSpPr>
            <a:spLocks noGrp="1"/>
          </p:cNvSpPr>
          <p:nvPr>
            <p:ph idx="1"/>
          </p:nvPr>
        </p:nvSpPr>
        <p:spPr>
          <a:xfrm>
            <a:off x="609600" y="1600201"/>
            <a:ext cx="10972800" cy="4791363"/>
          </a:xfrm>
        </p:spPr>
        <p:txBody>
          <a:bodyPr>
            <a:normAutofit lnSpcReduction="10000"/>
          </a:bodyPr>
          <a:lstStyle/>
          <a:p>
            <a:pPr>
              <a:spcAft>
                <a:spcPts val="1800"/>
              </a:spcAft>
            </a:pPr>
            <a:r>
              <a:rPr lang="en-US" b="1" dirty="0"/>
              <a:t>Gynae-oncology </a:t>
            </a:r>
            <a:r>
              <a:rPr lang="en-US" b="1" dirty="0" err="1"/>
              <a:t>observership</a:t>
            </a:r>
            <a:r>
              <a:rPr lang="en-US" b="1" dirty="0"/>
              <a:t> </a:t>
            </a:r>
            <a:r>
              <a:rPr lang="en-US" dirty="0"/>
              <a:t>in high-income countries</a:t>
            </a:r>
          </a:p>
          <a:p>
            <a:pPr>
              <a:spcAft>
                <a:spcPts val="1800"/>
              </a:spcAft>
            </a:pPr>
            <a:r>
              <a:rPr lang="en-US" b="1" dirty="0"/>
              <a:t>Distance training </a:t>
            </a:r>
            <a:r>
              <a:rPr lang="en-US" dirty="0"/>
              <a:t>- online lectures &amp; video demonstrations: </a:t>
            </a:r>
          </a:p>
          <a:p>
            <a:pPr lvl="1">
              <a:spcAft>
                <a:spcPts val="1800"/>
              </a:spcAft>
            </a:pPr>
            <a:r>
              <a:rPr lang="en-US" dirty="0"/>
              <a:t>E.g., Memorial Sloan Kettering Cancer Center (MSKCC) &amp; African Research Group on Oncology (ARGO) collaboration – OAU Ife</a:t>
            </a:r>
          </a:p>
          <a:p>
            <a:pPr>
              <a:spcAft>
                <a:spcPts val="1800"/>
              </a:spcAft>
            </a:pPr>
            <a:endParaRPr lang="en-US" dirty="0"/>
          </a:p>
          <a:p>
            <a:pPr>
              <a:spcAft>
                <a:spcPts val="1800"/>
              </a:spcAft>
              <a:buFont typeface="Wingdings" panose="05000000000000000000" pitchFamily="2" charset="2"/>
              <a:buChar char="q"/>
            </a:pPr>
            <a:r>
              <a:rPr lang="en-US" dirty="0"/>
              <a:t>All ongoing efforts </a:t>
            </a:r>
            <a:r>
              <a:rPr lang="en-US" dirty="0">
                <a:latin typeface="Calibri Light" panose="020F0302020204030204" pitchFamily="34" charset="0"/>
                <a:cs typeface="Calibri Light" panose="020F0302020204030204" pitchFamily="34" charset="0"/>
              </a:rPr>
              <a:t>→</a:t>
            </a:r>
            <a:r>
              <a:rPr lang="en-US" dirty="0"/>
              <a:t> further developed and expanded. But, </a:t>
            </a:r>
          </a:p>
          <a:p>
            <a:pPr>
              <a:buFont typeface="Wingdings" panose="05000000000000000000" pitchFamily="2" charset="2"/>
              <a:buChar char="ü"/>
            </a:pPr>
            <a:r>
              <a:rPr lang="en-US" dirty="0">
                <a:highlight>
                  <a:srgbClr val="FFFF00"/>
                </a:highlight>
              </a:rPr>
              <a:t>We need an urgent stop-gap!</a:t>
            </a:r>
          </a:p>
        </p:txBody>
      </p:sp>
    </p:spTree>
    <p:extLst>
      <p:ext uri="{BB962C8B-B14F-4D97-AF65-F5344CB8AC3E}">
        <p14:creationId xmlns:p14="http://schemas.microsoft.com/office/powerpoint/2010/main" val="24475396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327540CD-6188-BDE6-C39C-1303445CD607}"/>
              </a:ext>
            </a:extLst>
          </p:cNvPr>
          <p:cNvGraphicFramePr/>
          <p:nvPr>
            <p:extLst>
              <p:ext uri="{D42A27DB-BD31-4B8C-83A1-F6EECF244321}">
                <p14:modId xmlns:p14="http://schemas.microsoft.com/office/powerpoint/2010/main" val="2331219383"/>
              </p:ext>
            </p:extLst>
          </p:nvPr>
        </p:nvGraphicFramePr>
        <p:xfrm>
          <a:off x="609600" y="71438"/>
          <a:ext cx="109728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1B7A4D36-68B6-2EB8-1D7E-F009F5BCC452}"/>
              </a:ext>
            </a:extLst>
          </p:cNvPr>
          <p:cNvSpPr>
            <a:spLocks noGrp="1"/>
          </p:cNvSpPr>
          <p:nvPr>
            <p:ph idx="1"/>
          </p:nvPr>
        </p:nvSpPr>
        <p:spPr/>
        <p:txBody>
          <a:bodyPr/>
          <a:lstStyle/>
          <a:p>
            <a:pPr>
              <a:buFont typeface="Wingdings" panose="05000000000000000000" pitchFamily="2" charset="2"/>
              <a:buChar char="ü"/>
            </a:pPr>
            <a:r>
              <a:rPr lang="en-GB" dirty="0">
                <a:highlight>
                  <a:srgbClr val="FFFF00"/>
                </a:highlight>
              </a:rPr>
              <a:t>Focused surgical intensification program</a:t>
            </a:r>
          </a:p>
        </p:txBody>
      </p:sp>
      <p:graphicFrame>
        <p:nvGraphicFramePr>
          <p:cNvPr id="4" name="Table 3">
            <a:extLst>
              <a:ext uri="{FF2B5EF4-FFF2-40B4-BE49-F238E27FC236}">
                <a16:creationId xmlns:a16="http://schemas.microsoft.com/office/drawing/2014/main" id="{7BE90DA7-1641-D6A5-1F9D-49D996A3EB2C}"/>
              </a:ext>
            </a:extLst>
          </p:cNvPr>
          <p:cNvGraphicFramePr>
            <a:graphicFrameLocks noGrp="1"/>
          </p:cNvGraphicFramePr>
          <p:nvPr>
            <p:extLst>
              <p:ext uri="{D42A27DB-BD31-4B8C-83A1-F6EECF244321}">
                <p14:modId xmlns:p14="http://schemas.microsoft.com/office/powerpoint/2010/main" val="2668205343"/>
              </p:ext>
            </p:extLst>
          </p:nvPr>
        </p:nvGraphicFramePr>
        <p:xfrm>
          <a:off x="0" y="2660073"/>
          <a:ext cx="12192000" cy="4197927"/>
        </p:xfrm>
        <a:graphic>
          <a:graphicData uri="http://schemas.openxmlformats.org/drawingml/2006/table">
            <a:tbl>
              <a:tblPr firstRow="1" bandRow="1">
                <a:tableStyleId>{5C22544A-7EE6-4342-B048-85BDC9FD1C3A}</a:tableStyleId>
              </a:tblPr>
              <a:tblGrid>
                <a:gridCol w="1088211">
                  <a:extLst>
                    <a:ext uri="{9D8B030D-6E8A-4147-A177-3AD203B41FA5}">
                      <a16:colId xmlns:a16="http://schemas.microsoft.com/office/drawing/2014/main" val="3632549281"/>
                    </a:ext>
                  </a:extLst>
                </a:gridCol>
                <a:gridCol w="1803091">
                  <a:extLst>
                    <a:ext uri="{9D8B030D-6E8A-4147-A177-3AD203B41FA5}">
                      <a16:colId xmlns:a16="http://schemas.microsoft.com/office/drawing/2014/main" val="3764162986"/>
                    </a:ext>
                  </a:extLst>
                </a:gridCol>
                <a:gridCol w="2648677">
                  <a:extLst>
                    <a:ext uri="{9D8B030D-6E8A-4147-A177-3AD203B41FA5}">
                      <a16:colId xmlns:a16="http://schemas.microsoft.com/office/drawing/2014/main" val="3236549180"/>
                    </a:ext>
                  </a:extLst>
                </a:gridCol>
                <a:gridCol w="2410011">
                  <a:extLst>
                    <a:ext uri="{9D8B030D-6E8A-4147-A177-3AD203B41FA5}">
                      <a16:colId xmlns:a16="http://schemas.microsoft.com/office/drawing/2014/main" val="3081370244"/>
                    </a:ext>
                  </a:extLst>
                </a:gridCol>
                <a:gridCol w="4242010">
                  <a:extLst>
                    <a:ext uri="{9D8B030D-6E8A-4147-A177-3AD203B41FA5}">
                      <a16:colId xmlns:a16="http://schemas.microsoft.com/office/drawing/2014/main" val="2907879662"/>
                    </a:ext>
                  </a:extLst>
                </a:gridCol>
              </a:tblGrid>
              <a:tr h="787707">
                <a:tc>
                  <a:txBody>
                    <a:bodyPr/>
                    <a:lstStyle/>
                    <a:p>
                      <a:r>
                        <a:rPr lang="en-GB" dirty="0"/>
                        <a:t>Country</a:t>
                      </a:r>
                    </a:p>
                  </a:txBody>
                  <a:tcPr/>
                </a:tc>
                <a:tc>
                  <a:txBody>
                    <a:bodyPr/>
                    <a:lstStyle/>
                    <a:p>
                      <a:r>
                        <a:rPr lang="en-GB" dirty="0"/>
                        <a:t>Type of physician</a:t>
                      </a:r>
                    </a:p>
                  </a:txBody>
                  <a:tcPr/>
                </a:tc>
                <a:tc>
                  <a:txBody>
                    <a:bodyPr/>
                    <a:lstStyle/>
                    <a:p>
                      <a:r>
                        <a:rPr lang="en-US" dirty="0"/>
                        <a:t>Specific objective of</a:t>
                      </a:r>
                    </a:p>
                    <a:p>
                      <a:r>
                        <a:rPr lang="en-US" dirty="0"/>
                        <a:t>training</a:t>
                      </a:r>
                      <a:endParaRPr lang="en-GB" dirty="0"/>
                    </a:p>
                  </a:txBody>
                  <a:tcPr/>
                </a:tc>
                <a:tc>
                  <a:txBody>
                    <a:bodyPr/>
                    <a:lstStyle/>
                    <a:p>
                      <a:r>
                        <a:rPr lang="en-US" dirty="0"/>
                        <a:t>Adjunct surgery</a:t>
                      </a:r>
                      <a:endParaRPr lang="en-GB" dirty="0"/>
                    </a:p>
                  </a:txBody>
                  <a:tcPr/>
                </a:tc>
                <a:tc>
                  <a:txBody>
                    <a:bodyPr/>
                    <a:lstStyle/>
                    <a:p>
                      <a:r>
                        <a:rPr lang="en-GB" dirty="0"/>
                        <a:t>Outcome of the programme</a:t>
                      </a:r>
                    </a:p>
                  </a:txBody>
                  <a:tcPr/>
                </a:tc>
                <a:extLst>
                  <a:ext uri="{0D108BD9-81ED-4DB2-BD59-A6C34878D82A}">
                    <a16:rowId xmlns:a16="http://schemas.microsoft.com/office/drawing/2014/main" val="26198553"/>
                  </a:ext>
                </a:extLst>
              </a:tr>
              <a:tr h="3410220">
                <a:tc>
                  <a:txBody>
                    <a:bodyPr/>
                    <a:lstStyle/>
                    <a:p>
                      <a:r>
                        <a:rPr lang="en-US" sz="2000" dirty="0"/>
                        <a:t>Malawi</a:t>
                      </a:r>
                      <a:endParaRPr lang="en-GB" sz="2000" dirty="0"/>
                    </a:p>
                  </a:txBody>
                  <a:tcPr/>
                </a:tc>
                <a:tc>
                  <a:txBody>
                    <a:bodyPr/>
                    <a:lstStyle/>
                    <a:p>
                      <a:r>
                        <a:rPr lang="en-US" sz="2200" dirty="0"/>
                        <a:t>General </a:t>
                      </a:r>
                      <a:r>
                        <a:rPr lang="en-US" sz="2200" dirty="0" err="1"/>
                        <a:t>gynaecologist</a:t>
                      </a:r>
                      <a:endParaRPr lang="en-US" sz="2200" dirty="0"/>
                    </a:p>
                    <a:p>
                      <a:endParaRPr lang="en-US" sz="2200" dirty="0"/>
                    </a:p>
                    <a:p>
                      <a:endParaRPr lang="en-GB" sz="2200" dirty="0"/>
                    </a:p>
                  </a:txBody>
                  <a:tcPr/>
                </a:tc>
                <a:tc>
                  <a:txBody>
                    <a:bodyPr/>
                    <a:lstStyle/>
                    <a:p>
                      <a:r>
                        <a:rPr lang="en-US" sz="2500" dirty="0"/>
                        <a:t>Rapidly teach Radical</a:t>
                      </a:r>
                    </a:p>
                    <a:p>
                      <a:r>
                        <a:rPr lang="en-US" sz="2500" dirty="0"/>
                        <a:t>hysterectomy, Pelvic</a:t>
                      </a:r>
                    </a:p>
                    <a:p>
                      <a:r>
                        <a:rPr lang="en-US" sz="2500" dirty="0"/>
                        <a:t>lymphadenectomy for</a:t>
                      </a:r>
                    </a:p>
                    <a:p>
                      <a:r>
                        <a:rPr lang="en-US" sz="2500" dirty="0"/>
                        <a:t>early-stage CC </a:t>
                      </a:r>
                    </a:p>
                  </a:txBody>
                  <a:tcPr/>
                </a:tc>
                <a:tc>
                  <a:txBody>
                    <a:bodyPr/>
                    <a:lstStyle/>
                    <a:p>
                      <a:r>
                        <a:rPr lang="en-US" sz="2500" dirty="0">
                          <a:highlight>
                            <a:srgbClr val="FFFF00"/>
                          </a:highlight>
                        </a:rPr>
                        <a:t>None. </a:t>
                      </a:r>
                    </a:p>
                    <a:p>
                      <a:r>
                        <a:rPr lang="en-US" sz="2500" dirty="0" err="1">
                          <a:highlight>
                            <a:srgbClr val="FFFF00"/>
                          </a:highlight>
                        </a:rPr>
                        <a:t>Programme</a:t>
                      </a:r>
                      <a:r>
                        <a:rPr lang="en-US" sz="2500" dirty="0">
                          <a:highlight>
                            <a:srgbClr val="FFFF00"/>
                          </a:highlight>
                        </a:rPr>
                        <a:t> was</a:t>
                      </a:r>
                    </a:p>
                    <a:p>
                      <a:r>
                        <a:rPr lang="en-US" sz="2500" dirty="0">
                          <a:highlight>
                            <a:srgbClr val="FFFF00"/>
                          </a:highlight>
                        </a:rPr>
                        <a:t>Specific. </a:t>
                      </a:r>
                      <a:endParaRPr lang="en-GB" sz="2500" dirty="0">
                        <a:highlight>
                          <a:srgbClr val="FFFF00"/>
                        </a:highlight>
                      </a:endParaRPr>
                    </a:p>
                  </a:txBody>
                  <a:tcPr/>
                </a:tc>
                <a:tc>
                  <a:txBody>
                    <a:bodyPr/>
                    <a:lstStyle/>
                    <a:p>
                      <a:r>
                        <a:rPr lang="en-US" sz="2500" dirty="0"/>
                        <a:t>a) Rapid transfer of surgical skills</a:t>
                      </a:r>
                    </a:p>
                    <a:p>
                      <a:r>
                        <a:rPr lang="en-US" sz="2500" dirty="0"/>
                        <a:t>for radical hysterectomy, pelvic</a:t>
                      </a:r>
                    </a:p>
                    <a:p>
                      <a:r>
                        <a:rPr lang="en-US" sz="2500" dirty="0"/>
                        <a:t>lymphadenectomy</a:t>
                      </a:r>
                    </a:p>
                    <a:p>
                      <a:r>
                        <a:rPr lang="en-US" sz="2500" dirty="0"/>
                        <a:t>b) The ability to train other general </a:t>
                      </a:r>
                      <a:r>
                        <a:rPr lang="en-US" sz="2500" dirty="0" err="1"/>
                        <a:t>gynaecologists</a:t>
                      </a:r>
                      <a:r>
                        <a:rPr lang="en-US" sz="2500" dirty="0"/>
                        <a:t> to perform this specific operation</a:t>
                      </a:r>
                    </a:p>
                    <a:p>
                      <a:r>
                        <a:rPr lang="en-US" sz="2500" dirty="0"/>
                        <a:t>3. </a:t>
                      </a:r>
                      <a:r>
                        <a:rPr lang="en-US" sz="2500" dirty="0" err="1"/>
                        <a:t>Etc</a:t>
                      </a:r>
                      <a:endParaRPr lang="en-US" sz="2500" dirty="0"/>
                    </a:p>
                  </a:txBody>
                  <a:tcPr/>
                </a:tc>
                <a:extLst>
                  <a:ext uri="{0D108BD9-81ED-4DB2-BD59-A6C34878D82A}">
                    <a16:rowId xmlns:a16="http://schemas.microsoft.com/office/drawing/2014/main" val="3192331316"/>
                  </a:ext>
                </a:extLst>
              </a:tr>
            </a:tbl>
          </a:graphicData>
        </a:graphic>
      </p:graphicFrame>
    </p:spTree>
    <p:extLst>
      <p:ext uri="{BB962C8B-B14F-4D97-AF65-F5344CB8AC3E}">
        <p14:creationId xmlns:p14="http://schemas.microsoft.com/office/powerpoint/2010/main" val="312011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8B80BE4-3ED5-70AA-E12C-1E7B2729E483}"/>
              </a:ext>
            </a:extLst>
          </p:cNvPr>
          <p:cNvPicPr>
            <a:picLocks noGrp="1" noChangeAspect="1"/>
          </p:cNvPicPr>
          <p:nvPr>
            <p:ph idx="1"/>
          </p:nvPr>
        </p:nvPicPr>
        <p:blipFill>
          <a:blip r:embed="rId2"/>
          <a:stretch>
            <a:fillRect/>
          </a:stretch>
        </p:blipFill>
        <p:spPr>
          <a:xfrm>
            <a:off x="0" y="933340"/>
            <a:ext cx="9059529" cy="5527495"/>
          </a:xfrm>
        </p:spPr>
      </p:pic>
      <p:sp>
        <p:nvSpPr>
          <p:cNvPr id="6" name="TextBox 5">
            <a:extLst>
              <a:ext uri="{FF2B5EF4-FFF2-40B4-BE49-F238E27FC236}">
                <a16:creationId xmlns:a16="http://schemas.microsoft.com/office/drawing/2014/main" id="{9E4547BE-019C-717E-56DD-9BF769ED8FEE}"/>
              </a:ext>
            </a:extLst>
          </p:cNvPr>
          <p:cNvSpPr txBox="1"/>
          <p:nvPr/>
        </p:nvSpPr>
        <p:spPr>
          <a:xfrm>
            <a:off x="120073" y="397165"/>
            <a:ext cx="8098948" cy="523220"/>
          </a:xfrm>
          <a:prstGeom prst="rect">
            <a:avLst/>
          </a:prstGeom>
          <a:noFill/>
        </p:spPr>
        <p:txBody>
          <a:bodyPr wrap="none" rtlCol="0">
            <a:spAutoFit/>
          </a:bodyPr>
          <a:lstStyle/>
          <a:p>
            <a:r>
              <a:rPr lang="en-GB" sz="2800" i="1" dirty="0"/>
              <a:t>Hicks ML, et al. 2022. Doi: 10.3332/ecancer.2022.1469</a:t>
            </a:r>
          </a:p>
        </p:txBody>
      </p:sp>
      <p:sp>
        <p:nvSpPr>
          <p:cNvPr id="7" name="TextBox 6">
            <a:extLst>
              <a:ext uri="{FF2B5EF4-FFF2-40B4-BE49-F238E27FC236}">
                <a16:creationId xmlns:a16="http://schemas.microsoft.com/office/drawing/2014/main" id="{9E3A4DFC-CDD8-D903-0E1F-EE9E494B3892}"/>
              </a:ext>
            </a:extLst>
          </p:cNvPr>
          <p:cNvSpPr txBox="1"/>
          <p:nvPr/>
        </p:nvSpPr>
        <p:spPr>
          <a:xfrm>
            <a:off x="5994400" y="4175277"/>
            <a:ext cx="5957455" cy="2569934"/>
          </a:xfrm>
          <a:prstGeom prst="rect">
            <a:avLst/>
          </a:prstGeom>
          <a:noFill/>
        </p:spPr>
        <p:txBody>
          <a:bodyPr wrap="square" rtlCol="0">
            <a:spAutoFit/>
          </a:bodyPr>
          <a:lstStyle/>
          <a:p>
            <a:r>
              <a:rPr lang="en-US" sz="2300" i="1" dirty="0">
                <a:highlight>
                  <a:srgbClr val="FFFF00"/>
                </a:highlight>
              </a:rPr>
              <a:t>The major constraint in their mission in South Africa was: </a:t>
            </a:r>
          </a:p>
          <a:p>
            <a:r>
              <a:rPr lang="en-US" sz="2300" i="1" dirty="0"/>
              <a:t>“some of the general </a:t>
            </a:r>
            <a:r>
              <a:rPr lang="en-US" sz="2300" i="1" dirty="0" err="1"/>
              <a:t>gynaecologists</a:t>
            </a:r>
            <a:r>
              <a:rPr lang="en-US" sz="2300" i="1" dirty="0"/>
              <a:t> were consumed with demands of private practice, &amp; thus were unable to bring the degree of focus to the training seminars that were required for effective skills transfer...”</a:t>
            </a:r>
            <a:endParaRPr lang="en-GB" sz="2300" i="1" dirty="0"/>
          </a:p>
        </p:txBody>
      </p:sp>
    </p:spTree>
    <p:extLst>
      <p:ext uri="{BB962C8B-B14F-4D97-AF65-F5344CB8AC3E}">
        <p14:creationId xmlns:p14="http://schemas.microsoft.com/office/powerpoint/2010/main" val="9864349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B5F12-7182-D587-730D-1D449239EBD2}"/>
              </a:ext>
            </a:extLst>
          </p:cNvPr>
          <p:cNvSpPr>
            <a:spLocks noGrp="1"/>
          </p:cNvSpPr>
          <p:nvPr>
            <p:ph type="title"/>
          </p:nvPr>
        </p:nvSpPr>
        <p:spPr>
          <a:xfrm>
            <a:off x="277091" y="274638"/>
            <a:ext cx="11776364" cy="953798"/>
          </a:xfrm>
        </p:spPr>
        <p:txBody>
          <a:bodyPr>
            <a:normAutofit/>
          </a:bodyPr>
          <a:lstStyle/>
          <a:p>
            <a:r>
              <a:rPr lang="en-US" sz="3600" b="1" dirty="0"/>
              <a:t>Further interventions to improve advanced CC treatment</a:t>
            </a:r>
            <a:endParaRPr lang="en-GB" sz="3600" b="1" dirty="0"/>
          </a:p>
        </p:txBody>
      </p:sp>
      <p:sp>
        <p:nvSpPr>
          <p:cNvPr id="3" name="Content Placeholder 2">
            <a:extLst>
              <a:ext uri="{FF2B5EF4-FFF2-40B4-BE49-F238E27FC236}">
                <a16:creationId xmlns:a16="http://schemas.microsoft.com/office/drawing/2014/main" id="{A3990613-CB33-51F6-44AE-C8E63C563465}"/>
              </a:ext>
            </a:extLst>
          </p:cNvPr>
          <p:cNvSpPr>
            <a:spLocks noGrp="1"/>
          </p:cNvSpPr>
          <p:nvPr>
            <p:ph idx="1"/>
          </p:nvPr>
        </p:nvSpPr>
        <p:spPr>
          <a:xfrm>
            <a:off x="461818" y="1422400"/>
            <a:ext cx="11212946" cy="5237018"/>
          </a:xfrm>
        </p:spPr>
        <p:txBody>
          <a:bodyPr>
            <a:normAutofit/>
          </a:bodyPr>
          <a:lstStyle/>
          <a:p>
            <a:pPr>
              <a:spcAft>
                <a:spcPts val="600"/>
              </a:spcAft>
              <a:buFont typeface="Wingdings" panose="05000000000000000000" pitchFamily="2" charset="2"/>
              <a:buChar char="ü"/>
            </a:pPr>
            <a:r>
              <a:rPr lang="en-US" dirty="0"/>
              <a:t>More functional radio-oncology centers </a:t>
            </a:r>
          </a:p>
          <a:p>
            <a:pPr>
              <a:spcAft>
                <a:spcPts val="600"/>
              </a:spcAft>
              <a:buFont typeface="Wingdings" panose="05000000000000000000" pitchFamily="2" charset="2"/>
              <a:buChar char="ü"/>
            </a:pPr>
            <a:r>
              <a:rPr lang="en-US" dirty="0"/>
              <a:t>Expand existing cancer fund &amp; improve ease of access </a:t>
            </a:r>
          </a:p>
          <a:p>
            <a:pPr>
              <a:spcAft>
                <a:spcPts val="600"/>
              </a:spcAft>
              <a:buFont typeface="Wingdings" panose="05000000000000000000" pitchFamily="2" charset="2"/>
              <a:buChar char="ü"/>
            </a:pPr>
            <a:r>
              <a:rPr lang="en-US" dirty="0"/>
              <a:t>Strengthen histopathology services of secondary &amp; tertiary health facilities </a:t>
            </a:r>
          </a:p>
          <a:p>
            <a:pPr>
              <a:spcAft>
                <a:spcPts val="600"/>
              </a:spcAft>
              <a:buFont typeface="Wingdings" panose="05000000000000000000" pitchFamily="2" charset="2"/>
              <a:buChar char="ü"/>
            </a:pPr>
            <a:r>
              <a:rPr lang="en-US" dirty="0"/>
              <a:t>Manage CC elimination strategy at all tiers of government </a:t>
            </a:r>
            <a:r>
              <a:rPr lang="en-US" dirty="0">
                <a:latin typeface="Calibri Light" panose="020F0302020204030204" pitchFamily="34" charset="0"/>
                <a:cs typeface="Calibri Light" panose="020F0302020204030204" pitchFamily="34" charset="0"/>
              </a:rPr>
              <a:t>→ </a:t>
            </a:r>
            <a:r>
              <a:rPr lang="en-US" dirty="0"/>
              <a:t>as a project</a:t>
            </a:r>
          </a:p>
          <a:p>
            <a:pPr lvl="1">
              <a:spcAft>
                <a:spcPts val="600"/>
              </a:spcAft>
              <a:buFont typeface="Wingdings" panose="05000000000000000000" pitchFamily="2" charset="2"/>
              <a:buChar char="§"/>
            </a:pPr>
            <a:r>
              <a:rPr lang="en-US" dirty="0"/>
              <a:t>Develop a dedicated </a:t>
            </a:r>
            <a:r>
              <a:rPr lang="en-US" b="1" dirty="0"/>
              <a:t>Action committee </a:t>
            </a:r>
            <a:r>
              <a:rPr lang="en-US" dirty="0"/>
              <a:t>coordinated by medical experts in CC prevention </a:t>
            </a:r>
          </a:p>
          <a:p>
            <a:pPr lvl="2">
              <a:buFont typeface="Courier New" panose="02070309020205020404" pitchFamily="49" charset="0"/>
              <a:buChar char="o"/>
            </a:pPr>
            <a:r>
              <a:rPr lang="en-US" sz="2800" dirty="0"/>
              <a:t>Report directly to the Chief executive</a:t>
            </a:r>
          </a:p>
          <a:p>
            <a:endParaRPr lang="en-GB" dirty="0"/>
          </a:p>
        </p:txBody>
      </p:sp>
    </p:spTree>
    <p:extLst>
      <p:ext uri="{BB962C8B-B14F-4D97-AF65-F5344CB8AC3E}">
        <p14:creationId xmlns:p14="http://schemas.microsoft.com/office/powerpoint/2010/main" val="26243983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6161C05E-F821-D78B-EBE2-D6938333EEAF}"/>
              </a:ext>
            </a:extLst>
          </p:cNvPr>
          <p:cNvPicPr>
            <a:picLocks noGrp="1" noChangeAspect="1"/>
          </p:cNvPicPr>
          <p:nvPr>
            <p:ph idx="1"/>
          </p:nvPr>
        </p:nvPicPr>
        <p:blipFill>
          <a:blip r:embed="rId2"/>
          <a:srcRect r="45165" b="9150"/>
          <a:stretch/>
        </p:blipFill>
        <p:spPr>
          <a:xfrm>
            <a:off x="2695421" y="40060"/>
            <a:ext cx="6014470" cy="6817940"/>
          </a:xfrm>
        </p:spPr>
      </p:pic>
      <p:grpSp>
        <p:nvGrpSpPr>
          <p:cNvPr id="20" name="Group 19">
            <a:extLst>
              <a:ext uri="{FF2B5EF4-FFF2-40B4-BE49-F238E27FC236}">
                <a16:creationId xmlns:a16="http://schemas.microsoft.com/office/drawing/2014/main" id="{7B922FF6-953B-AD56-14C9-F8C29D1B30C9}"/>
              </a:ext>
            </a:extLst>
          </p:cNvPr>
          <p:cNvGrpSpPr/>
          <p:nvPr/>
        </p:nvGrpSpPr>
        <p:grpSpPr>
          <a:xfrm>
            <a:off x="4904510" y="4391891"/>
            <a:ext cx="4771708" cy="350287"/>
            <a:chOff x="4904510" y="4391891"/>
            <a:chExt cx="4771708" cy="350287"/>
          </a:xfrm>
        </p:grpSpPr>
        <p:sp>
          <p:nvSpPr>
            <p:cNvPr id="18" name="Rectangle: Rounded Corners 17">
              <a:extLst>
                <a:ext uri="{FF2B5EF4-FFF2-40B4-BE49-F238E27FC236}">
                  <a16:creationId xmlns:a16="http://schemas.microsoft.com/office/drawing/2014/main" id="{E805A4F9-A414-302F-64B6-AAD97899F196}"/>
                </a:ext>
              </a:extLst>
            </p:cNvPr>
            <p:cNvSpPr/>
            <p:nvPr/>
          </p:nvSpPr>
          <p:spPr>
            <a:xfrm>
              <a:off x="4904510" y="4442691"/>
              <a:ext cx="2826326" cy="23090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Cervical Cancer Elimination </a:t>
              </a:r>
            </a:p>
          </p:txBody>
        </p:sp>
        <p:sp>
          <p:nvSpPr>
            <p:cNvPr id="19" name="Arrow: Right 18">
              <a:extLst>
                <a:ext uri="{FF2B5EF4-FFF2-40B4-BE49-F238E27FC236}">
                  <a16:creationId xmlns:a16="http://schemas.microsoft.com/office/drawing/2014/main" id="{5D45ECEB-7BF4-AA7F-4043-7D6E1DCCA4BE}"/>
                </a:ext>
              </a:extLst>
            </p:cNvPr>
            <p:cNvSpPr/>
            <p:nvPr/>
          </p:nvSpPr>
          <p:spPr>
            <a:xfrm rot="10800000">
              <a:off x="7743564" y="4391891"/>
              <a:ext cx="1932654" cy="350287"/>
            </a:xfrm>
            <a:prstGeom prst="rightArrow">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21803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70D71-46F9-4C35-9AE2-28F721700793}"/>
              </a:ext>
            </a:extLst>
          </p:cNvPr>
          <p:cNvSpPr>
            <a:spLocks noGrp="1"/>
          </p:cNvSpPr>
          <p:nvPr>
            <p:ph type="title"/>
          </p:nvPr>
        </p:nvSpPr>
        <p:spPr/>
        <p:txBody>
          <a:bodyPr/>
          <a:lstStyle/>
          <a:p>
            <a:r>
              <a:rPr lang="en-GB" sz="4000" dirty="0"/>
              <a:t>Addressing </a:t>
            </a:r>
            <a:r>
              <a:rPr lang="en-GB" sz="4000"/>
              <a:t>the Nigeria Health Commissioner Forum  </a:t>
            </a:r>
            <a:endParaRPr lang="en-GB" sz="4000" dirty="0"/>
          </a:p>
        </p:txBody>
      </p:sp>
      <p:pic>
        <p:nvPicPr>
          <p:cNvPr id="5" name="Content Placeholder 4">
            <a:extLst>
              <a:ext uri="{FF2B5EF4-FFF2-40B4-BE49-F238E27FC236}">
                <a16:creationId xmlns:a16="http://schemas.microsoft.com/office/drawing/2014/main" id="{68BF6D2E-2905-4C7E-B51B-0631EFD5DF6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5336" y="1843881"/>
            <a:ext cx="5849064" cy="4386798"/>
          </a:xfrm>
        </p:spPr>
      </p:pic>
      <p:pic>
        <p:nvPicPr>
          <p:cNvPr id="7" name="Content Placeholder 6">
            <a:extLst>
              <a:ext uri="{FF2B5EF4-FFF2-40B4-BE49-F238E27FC236}">
                <a16:creationId xmlns:a16="http://schemas.microsoft.com/office/drawing/2014/main" id="{C3533FB6-6768-47C2-9CC7-EDA5AE9E1E44}"/>
              </a:ext>
            </a:extLst>
          </p:cNvPr>
          <p:cNvPicPr>
            <a:picLocks noGrp="1" noChangeAspect="1"/>
          </p:cNvPicPr>
          <p:nvPr>
            <p:ph sz="half" idx="2"/>
          </p:nvPr>
        </p:nvPicPr>
        <p:blipFill>
          <a:blip r:embed="rId4"/>
          <a:stretch>
            <a:fillRect/>
          </a:stretch>
        </p:blipFill>
        <p:spPr>
          <a:xfrm>
            <a:off x="6197600" y="1843881"/>
            <a:ext cx="5849064" cy="4386798"/>
          </a:xfrm>
          <a:prstGeom prst="rect">
            <a:avLst/>
          </a:prstGeom>
        </p:spPr>
      </p:pic>
    </p:spTree>
    <p:extLst>
      <p:ext uri="{BB962C8B-B14F-4D97-AF65-F5344CB8AC3E}">
        <p14:creationId xmlns:p14="http://schemas.microsoft.com/office/powerpoint/2010/main" val="3882344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B8568-455F-603F-967D-EB3322CC59B8}"/>
              </a:ext>
            </a:extLst>
          </p:cNvPr>
          <p:cNvSpPr>
            <a:spLocks noGrp="1"/>
          </p:cNvSpPr>
          <p:nvPr>
            <p:ph type="title"/>
          </p:nvPr>
        </p:nvSpPr>
        <p:spPr>
          <a:xfrm>
            <a:off x="609600" y="71438"/>
            <a:ext cx="10972800" cy="861435"/>
          </a:xfrm>
        </p:spPr>
        <p:txBody>
          <a:bodyPr>
            <a:normAutofit/>
          </a:bodyPr>
          <a:lstStyle/>
          <a:p>
            <a:r>
              <a:rPr lang="en-GB" b="1" dirty="0"/>
              <a:t>Conclusion</a:t>
            </a:r>
          </a:p>
        </p:txBody>
      </p:sp>
      <p:sp>
        <p:nvSpPr>
          <p:cNvPr id="3" name="Content Placeholder 2">
            <a:extLst>
              <a:ext uri="{FF2B5EF4-FFF2-40B4-BE49-F238E27FC236}">
                <a16:creationId xmlns:a16="http://schemas.microsoft.com/office/drawing/2014/main" id="{18DD23F7-1825-3C6E-7DF9-D0BBB2E29A9F}"/>
              </a:ext>
            </a:extLst>
          </p:cNvPr>
          <p:cNvSpPr>
            <a:spLocks noGrp="1"/>
          </p:cNvSpPr>
          <p:nvPr>
            <p:ph idx="1"/>
          </p:nvPr>
        </p:nvSpPr>
        <p:spPr>
          <a:xfrm>
            <a:off x="277091" y="1191490"/>
            <a:ext cx="11711709" cy="5458691"/>
          </a:xfrm>
        </p:spPr>
        <p:txBody>
          <a:bodyPr>
            <a:normAutofit/>
          </a:bodyPr>
          <a:lstStyle/>
          <a:p>
            <a:pPr>
              <a:spcAft>
                <a:spcPts val="1200"/>
              </a:spcAft>
            </a:pPr>
            <a:r>
              <a:rPr lang="en-US" dirty="0"/>
              <a:t>CC burden in Nigeria </a:t>
            </a:r>
            <a:r>
              <a:rPr lang="en-US" dirty="0">
                <a:latin typeface="Calibri Light" panose="020F0302020204030204" pitchFamily="34" charset="0"/>
                <a:cs typeface="Calibri Light" panose="020F0302020204030204" pitchFamily="34" charset="0"/>
              </a:rPr>
              <a:t>→</a:t>
            </a:r>
            <a:r>
              <a:rPr lang="en-US" dirty="0"/>
              <a:t> Enormous </a:t>
            </a:r>
          </a:p>
          <a:p>
            <a:pPr>
              <a:spcAft>
                <a:spcPts val="1200"/>
              </a:spcAft>
            </a:pPr>
            <a:r>
              <a:rPr lang="en-US" dirty="0"/>
              <a:t>CC elimination </a:t>
            </a:r>
            <a:r>
              <a:rPr lang="en-US" dirty="0">
                <a:latin typeface="Calibri Light" panose="020F0302020204030204" pitchFamily="34" charset="0"/>
                <a:cs typeface="Calibri Light" panose="020F0302020204030204" pitchFamily="34" charset="0"/>
              </a:rPr>
              <a:t>→</a:t>
            </a:r>
            <a:r>
              <a:rPr lang="en-US" dirty="0"/>
              <a:t>  Achievable </a:t>
            </a:r>
          </a:p>
          <a:p>
            <a:pPr>
              <a:spcAft>
                <a:spcPts val="1200"/>
              </a:spcAft>
            </a:pPr>
            <a:r>
              <a:rPr lang="en-US" dirty="0"/>
              <a:t>Routine nationwide HPV immunization → Established &amp; expanding </a:t>
            </a:r>
          </a:p>
          <a:p>
            <a:pPr>
              <a:spcAft>
                <a:spcPts val="1200"/>
              </a:spcAft>
              <a:buFont typeface="Wingdings" panose="05000000000000000000" pitchFamily="2" charset="2"/>
              <a:buChar char="q"/>
            </a:pPr>
            <a:r>
              <a:rPr lang="en-US" dirty="0">
                <a:highlight>
                  <a:srgbClr val="FFFF00"/>
                </a:highlight>
              </a:rPr>
              <a:t>Next steps to achieve the African Regional Framework milestones: </a:t>
            </a:r>
          </a:p>
          <a:p>
            <a:pPr lvl="1">
              <a:spcAft>
                <a:spcPts val="1200"/>
              </a:spcAft>
              <a:buFont typeface="Wingdings" panose="05000000000000000000" pitchFamily="2" charset="2"/>
              <a:buChar char="ü"/>
            </a:pPr>
            <a:r>
              <a:rPr lang="en-US" dirty="0"/>
              <a:t>Enhancing routine HPV immunization</a:t>
            </a:r>
          </a:p>
          <a:p>
            <a:pPr lvl="1">
              <a:spcAft>
                <a:spcPts val="1200"/>
              </a:spcAft>
              <a:buFont typeface="Wingdings" panose="05000000000000000000" pitchFamily="2" charset="2"/>
              <a:buChar char="ü"/>
            </a:pPr>
            <a:r>
              <a:rPr lang="en-US" dirty="0"/>
              <a:t>Achieving self-reliance in vaccine procurement &amp; production</a:t>
            </a:r>
          </a:p>
          <a:p>
            <a:pPr lvl="1">
              <a:spcAft>
                <a:spcPts val="1200"/>
              </a:spcAft>
              <a:buFont typeface="Wingdings" panose="05000000000000000000" pitchFamily="2" charset="2"/>
              <a:buChar char="ü"/>
            </a:pPr>
            <a:r>
              <a:rPr lang="en-US" dirty="0"/>
              <a:t>Develop routine CC screening and pre-cancer treatment </a:t>
            </a:r>
          </a:p>
          <a:p>
            <a:pPr lvl="1">
              <a:buFont typeface="Wingdings" panose="05000000000000000000" pitchFamily="2" charset="2"/>
              <a:buChar char="ü"/>
            </a:pPr>
            <a:r>
              <a:rPr lang="en-US" dirty="0"/>
              <a:t>Scale up cancer management</a:t>
            </a:r>
          </a:p>
          <a:p>
            <a:endParaRPr lang="en-GB" dirty="0"/>
          </a:p>
        </p:txBody>
      </p:sp>
    </p:spTree>
    <p:extLst>
      <p:ext uri="{BB962C8B-B14F-4D97-AF65-F5344CB8AC3E}">
        <p14:creationId xmlns:p14="http://schemas.microsoft.com/office/powerpoint/2010/main" val="14981406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9CD2A5-B7F3-4380-4CF1-18C414AC3E91}"/>
              </a:ext>
            </a:extLst>
          </p:cNvPr>
          <p:cNvSpPr>
            <a:spLocks noGrp="1"/>
          </p:cNvSpPr>
          <p:nvPr>
            <p:ph type="title"/>
          </p:nvPr>
        </p:nvSpPr>
        <p:spPr/>
        <p:txBody>
          <a:bodyPr/>
          <a:lstStyle/>
          <a:p>
            <a:r>
              <a:rPr lang="en-GB" b="1" dirty="0"/>
              <a:t>Finally, </a:t>
            </a:r>
          </a:p>
        </p:txBody>
      </p:sp>
      <p:sp>
        <p:nvSpPr>
          <p:cNvPr id="5" name="Content Placeholder 4">
            <a:extLst>
              <a:ext uri="{FF2B5EF4-FFF2-40B4-BE49-F238E27FC236}">
                <a16:creationId xmlns:a16="http://schemas.microsoft.com/office/drawing/2014/main" id="{8D114B81-AAF7-C82D-E8D1-95E1DB0E5899}"/>
              </a:ext>
            </a:extLst>
          </p:cNvPr>
          <p:cNvSpPr>
            <a:spLocks noGrp="1"/>
          </p:cNvSpPr>
          <p:nvPr>
            <p:ph sz="half" idx="1"/>
          </p:nvPr>
        </p:nvSpPr>
        <p:spPr>
          <a:xfrm>
            <a:off x="286327" y="1825624"/>
            <a:ext cx="5733473" cy="4464339"/>
          </a:xfrm>
        </p:spPr>
        <p:txBody>
          <a:bodyPr>
            <a:normAutofit/>
          </a:bodyPr>
          <a:lstStyle/>
          <a:p>
            <a:pPr>
              <a:spcAft>
                <a:spcPts val="2400"/>
              </a:spcAft>
              <a:buFont typeface="Wingdings" panose="05000000000000000000" pitchFamily="2" charset="2"/>
              <a:buChar char="q"/>
            </a:pPr>
            <a:r>
              <a:rPr lang="en-US" dirty="0"/>
              <a:t>Spirit of Prof K.O </a:t>
            </a:r>
            <a:r>
              <a:rPr lang="en-US" dirty="0" err="1"/>
              <a:t>Ogan</a:t>
            </a:r>
            <a:r>
              <a:rPr lang="en-US" dirty="0"/>
              <a:t> encourages the SOGON President, Council &amp; members to:</a:t>
            </a:r>
          </a:p>
          <a:p>
            <a:pPr>
              <a:spcAft>
                <a:spcPts val="2400"/>
              </a:spcAft>
              <a:buFont typeface="Wingdings" panose="05000000000000000000" pitchFamily="2" charset="2"/>
              <a:buChar char="ü"/>
            </a:pPr>
            <a:r>
              <a:rPr lang="en-US" dirty="0"/>
              <a:t>Collaborate with the govt. &amp; other relevant stakeholders &amp; </a:t>
            </a:r>
          </a:p>
          <a:p>
            <a:pPr>
              <a:buFont typeface="Wingdings" panose="05000000000000000000" pitchFamily="2" charset="2"/>
              <a:buChar char="ü"/>
            </a:pPr>
            <a:r>
              <a:rPr lang="en-US" dirty="0"/>
              <a:t>Implement these well-thought-out steps to accelerate CC elimination in Nigeria</a:t>
            </a:r>
          </a:p>
        </p:txBody>
      </p:sp>
      <p:pic>
        <p:nvPicPr>
          <p:cNvPr id="7" name="Content Placeholder 6">
            <a:extLst>
              <a:ext uri="{FF2B5EF4-FFF2-40B4-BE49-F238E27FC236}">
                <a16:creationId xmlns:a16="http://schemas.microsoft.com/office/drawing/2014/main" id="{F534F1A8-46DA-F274-A3AA-228846A061B3}"/>
              </a:ext>
            </a:extLst>
          </p:cNvPr>
          <p:cNvPicPr>
            <a:picLocks noGrp="1" noChangeAspect="1"/>
          </p:cNvPicPr>
          <p:nvPr>
            <p:ph sz="half" idx="2"/>
          </p:nvPr>
        </p:nvPicPr>
        <p:blipFill>
          <a:blip r:embed="rId2"/>
          <a:stretch>
            <a:fillRect/>
          </a:stretch>
        </p:blipFill>
        <p:spPr>
          <a:xfrm>
            <a:off x="6725230" y="166256"/>
            <a:ext cx="4888630" cy="6576290"/>
          </a:xfrm>
          <a:prstGeom prst="rect">
            <a:avLst/>
          </a:prstGeom>
        </p:spPr>
      </p:pic>
    </p:spTree>
    <p:extLst>
      <p:ext uri="{BB962C8B-B14F-4D97-AF65-F5344CB8AC3E}">
        <p14:creationId xmlns:p14="http://schemas.microsoft.com/office/powerpoint/2010/main" val="6756963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2514F1C-ECBC-0E85-A82B-6DDBE5DECAC5}"/>
              </a:ext>
            </a:extLst>
          </p:cNvPr>
          <p:cNvSpPr txBox="1">
            <a:spLocks noGrp="1"/>
          </p:cNvSpPr>
          <p:nvPr>
            <p:ph type="title"/>
          </p:nvPr>
        </p:nvSpPr>
        <p:spPr>
          <a:xfrm>
            <a:off x="3727653" y="2921168"/>
            <a:ext cx="4736694" cy="1015663"/>
          </a:xfrm>
          <a:prstGeom prst="rect">
            <a:avLst/>
          </a:prstGeom>
          <a:noFill/>
        </p:spPr>
        <p:txBody>
          <a:bodyPr wrap="square" rtlCol="0">
            <a:spAutoFit/>
          </a:bodyPr>
          <a:lstStyle/>
          <a:p>
            <a:r>
              <a:rPr lang="en-GB" sz="6000" dirty="0">
                <a:latin typeface="Algerian" panose="04020705040A02060702" pitchFamily="82" charset="0"/>
              </a:rPr>
              <a:t>Thank you</a:t>
            </a:r>
          </a:p>
        </p:txBody>
      </p:sp>
    </p:spTree>
    <p:extLst>
      <p:ext uri="{BB962C8B-B14F-4D97-AF65-F5344CB8AC3E}">
        <p14:creationId xmlns:p14="http://schemas.microsoft.com/office/powerpoint/2010/main" val="4958538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B22E-C4DB-4AA0-8701-146CA53D5B5D}"/>
              </a:ext>
            </a:extLst>
          </p:cNvPr>
          <p:cNvSpPr>
            <a:spLocks noGrp="1"/>
          </p:cNvSpPr>
          <p:nvPr>
            <p:ph type="title"/>
          </p:nvPr>
        </p:nvSpPr>
        <p:spPr>
          <a:xfrm>
            <a:off x="838200" y="125095"/>
            <a:ext cx="10515600" cy="606425"/>
          </a:xfrm>
        </p:spPr>
        <p:txBody>
          <a:bodyPr>
            <a:normAutofit fontScale="90000"/>
          </a:bodyPr>
          <a:lstStyle/>
          <a:p>
            <a:pPr algn="ctr"/>
            <a:r>
              <a:rPr lang="en-GB" b="1" dirty="0"/>
              <a:t>References </a:t>
            </a:r>
          </a:p>
        </p:txBody>
      </p:sp>
      <p:sp>
        <p:nvSpPr>
          <p:cNvPr id="3" name="Content Placeholder 2">
            <a:extLst>
              <a:ext uri="{FF2B5EF4-FFF2-40B4-BE49-F238E27FC236}">
                <a16:creationId xmlns:a16="http://schemas.microsoft.com/office/drawing/2014/main" id="{7AF3E5D4-3D64-4492-A2A8-54AD94ADDBB9}"/>
              </a:ext>
            </a:extLst>
          </p:cNvPr>
          <p:cNvSpPr>
            <a:spLocks noGrp="1"/>
          </p:cNvSpPr>
          <p:nvPr>
            <p:ph idx="1"/>
          </p:nvPr>
        </p:nvSpPr>
        <p:spPr>
          <a:xfrm>
            <a:off x="414670" y="731520"/>
            <a:ext cx="11356325" cy="6001385"/>
          </a:xfrm>
        </p:spPr>
        <p:txBody>
          <a:bodyPr>
            <a:noAutofit/>
          </a:bodyPr>
          <a:lstStyle/>
          <a:p>
            <a:pPr>
              <a:lnSpc>
                <a:spcPct val="100000"/>
              </a:lnSpc>
              <a:spcBef>
                <a:spcPts val="0"/>
              </a:spcBef>
            </a:pPr>
            <a:r>
              <a:rPr lang="en-GB" sz="1800" kern="1200" dirty="0">
                <a:solidFill>
                  <a:srgbClr val="000000"/>
                </a:solidFill>
                <a:effectLst/>
                <a:latin typeface="Calibri" panose="020F0502020204030204" pitchFamily="34" charset="0"/>
                <a:ea typeface="+mn-ea"/>
                <a:cs typeface="+mn-cs"/>
              </a:rPr>
              <a:t>Appiah-Kubi A, </a:t>
            </a:r>
            <a:r>
              <a:rPr lang="en-GB" sz="1800" kern="1200" dirty="0" err="1">
                <a:solidFill>
                  <a:srgbClr val="000000"/>
                </a:solidFill>
                <a:effectLst/>
                <a:latin typeface="Calibri" panose="020F0502020204030204" pitchFamily="34" charset="0"/>
                <a:ea typeface="+mn-ea"/>
                <a:cs typeface="+mn-cs"/>
              </a:rPr>
              <a:t>Konney</a:t>
            </a:r>
            <a:r>
              <a:rPr lang="en-GB" sz="1800" kern="1200" dirty="0">
                <a:solidFill>
                  <a:srgbClr val="000000"/>
                </a:solidFill>
                <a:effectLst/>
                <a:latin typeface="Calibri" panose="020F0502020204030204" pitchFamily="34" charset="0"/>
                <a:ea typeface="+mn-ea"/>
                <a:cs typeface="+mn-cs"/>
              </a:rPr>
              <a:t> TO, Amo-</a:t>
            </a:r>
            <a:r>
              <a:rPr lang="en-GB" sz="1800" kern="1200" dirty="0" err="1">
                <a:solidFill>
                  <a:srgbClr val="000000"/>
                </a:solidFill>
                <a:effectLst/>
                <a:latin typeface="Calibri" panose="020F0502020204030204" pitchFamily="34" charset="0"/>
                <a:ea typeface="+mn-ea"/>
                <a:cs typeface="+mn-cs"/>
              </a:rPr>
              <a:t>Antwi</a:t>
            </a:r>
            <a:r>
              <a:rPr lang="en-GB" sz="1800" kern="1200" dirty="0">
                <a:solidFill>
                  <a:srgbClr val="000000"/>
                </a:solidFill>
                <a:effectLst/>
                <a:latin typeface="Calibri" panose="020F0502020204030204" pitchFamily="34" charset="0"/>
                <a:ea typeface="+mn-ea"/>
                <a:cs typeface="+mn-cs"/>
              </a:rPr>
              <a:t> K, et al. Factors associated with late-stage presentation of cervical cancer in Ghana. Ghana Med J. 2022;56(2):86-94</a:t>
            </a:r>
            <a:endParaRPr lang="en-001"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GB" sz="1800" kern="1200" dirty="0">
                <a:solidFill>
                  <a:srgbClr val="000000"/>
                </a:solidFill>
                <a:effectLst/>
                <a:latin typeface="Calibri" panose="020F0502020204030204" pitchFamily="34" charset="0"/>
                <a:ea typeface="+mn-ea"/>
                <a:cs typeface="+mn-cs"/>
              </a:rPr>
              <a:t>Dim CC. “Not My Portion” Syndrome: The Bane of Cervical Cancer Prevention and Women’s Health Promotion in Nigeria. 152nd Inaugural Lecture: University of Nigeria; 2019 June 20. Nsukka, Nigeria: University of Nigeria Press Ltd; 2019. ISBN:978-978-49804-8-7. </a:t>
            </a:r>
            <a:endParaRPr lang="en-001"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GB" sz="1800" kern="1200" dirty="0" err="1">
                <a:solidFill>
                  <a:srgbClr val="000000"/>
                </a:solidFill>
                <a:effectLst/>
                <a:latin typeface="Calibri" panose="020F0502020204030204" pitchFamily="34" charset="0"/>
                <a:ea typeface="+mn-ea"/>
                <a:cs typeface="+mn-cs"/>
              </a:rPr>
              <a:t>Falcaro</a:t>
            </a:r>
            <a:r>
              <a:rPr lang="en-GB" sz="1800" kern="1200" dirty="0">
                <a:solidFill>
                  <a:srgbClr val="000000"/>
                </a:solidFill>
                <a:effectLst/>
                <a:latin typeface="Calibri" panose="020F0502020204030204" pitchFamily="34" charset="0"/>
                <a:ea typeface="+mn-ea"/>
                <a:cs typeface="+mn-cs"/>
              </a:rPr>
              <a:t> M, </a:t>
            </a:r>
            <a:r>
              <a:rPr lang="en-GB" sz="1800" kern="1200" dirty="0" err="1">
                <a:solidFill>
                  <a:srgbClr val="000000"/>
                </a:solidFill>
                <a:effectLst/>
                <a:latin typeface="Calibri" panose="020F0502020204030204" pitchFamily="34" charset="0"/>
                <a:ea typeface="+mn-ea"/>
                <a:cs typeface="+mn-cs"/>
              </a:rPr>
              <a:t>Castañon</a:t>
            </a:r>
            <a:r>
              <a:rPr lang="en-GB" sz="1800" kern="1200" dirty="0">
                <a:solidFill>
                  <a:srgbClr val="000000"/>
                </a:solidFill>
                <a:effectLst/>
                <a:latin typeface="Calibri" panose="020F0502020204030204" pitchFamily="34" charset="0"/>
                <a:ea typeface="+mn-ea"/>
                <a:cs typeface="+mn-cs"/>
              </a:rPr>
              <a:t> A, Ndlela B, et al. The effects of the national HPV vaccination programme in England, UK, on cervical cancer and grade 3 cervical intraepithelial neoplasia incidence: a register-based observational study. </a:t>
            </a:r>
            <a:r>
              <a:rPr lang="fr-FR" sz="1800" kern="1200" dirty="0">
                <a:solidFill>
                  <a:srgbClr val="000000"/>
                </a:solidFill>
                <a:effectLst/>
                <a:latin typeface="Calibri" panose="020F0502020204030204" pitchFamily="34" charset="0"/>
                <a:ea typeface="+mn-ea"/>
                <a:cs typeface="+mn-cs"/>
              </a:rPr>
              <a:t>Lancet. 2021 </a:t>
            </a:r>
            <a:r>
              <a:rPr lang="fr-FR" sz="1800" kern="1200" dirty="0" err="1">
                <a:solidFill>
                  <a:srgbClr val="000000"/>
                </a:solidFill>
                <a:effectLst/>
                <a:latin typeface="Calibri" panose="020F0502020204030204" pitchFamily="34" charset="0"/>
                <a:ea typeface="+mn-ea"/>
                <a:cs typeface="+mn-cs"/>
              </a:rPr>
              <a:t>Dec</a:t>
            </a:r>
            <a:r>
              <a:rPr lang="fr-FR" sz="1800" kern="1200" dirty="0">
                <a:solidFill>
                  <a:srgbClr val="000000"/>
                </a:solidFill>
                <a:effectLst/>
                <a:latin typeface="Calibri" panose="020F0502020204030204" pitchFamily="34" charset="0"/>
                <a:ea typeface="+mn-ea"/>
                <a:cs typeface="+mn-cs"/>
              </a:rPr>
              <a:t> 4;398(10316):2084-2092. </a:t>
            </a:r>
            <a:endParaRPr lang="en-001"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fr-FR" sz="1800" kern="1200" dirty="0" err="1">
                <a:solidFill>
                  <a:srgbClr val="000000"/>
                </a:solidFill>
                <a:effectLst/>
                <a:latin typeface="Calibri" panose="020F0502020204030204" pitchFamily="34" charset="0"/>
                <a:ea typeface="+mn-ea"/>
                <a:cs typeface="+mn-cs"/>
              </a:rPr>
              <a:t>Ferlay</a:t>
            </a:r>
            <a:r>
              <a:rPr lang="fr-FR" sz="1800" kern="1200" dirty="0">
                <a:solidFill>
                  <a:srgbClr val="000000"/>
                </a:solidFill>
                <a:effectLst/>
                <a:latin typeface="Calibri" panose="020F0502020204030204" pitchFamily="34" charset="0"/>
                <a:ea typeface="+mn-ea"/>
                <a:cs typeface="+mn-cs"/>
              </a:rPr>
              <a:t> J, </a:t>
            </a:r>
            <a:r>
              <a:rPr lang="fr-FR" sz="1800" kern="1200" dirty="0" err="1">
                <a:solidFill>
                  <a:srgbClr val="000000"/>
                </a:solidFill>
                <a:effectLst/>
                <a:latin typeface="Calibri" panose="020F0502020204030204" pitchFamily="34" charset="0"/>
                <a:ea typeface="+mn-ea"/>
                <a:cs typeface="+mn-cs"/>
              </a:rPr>
              <a:t>Ervik</a:t>
            </a:r>
            <a:r>
              <a:rPr lang="fr-FR" sz="1800" kern="1200" dirty="0">
                <a:solidFill>
                  <a:srgbClr val="000000"/>
                </a:solidFill>
                <a:effectLst/>
                <a:latin typeface="Calibri" panose="020F0502020204030204" pitchFamily="34" charset="0"/>
                <a:ea typeface="+mn-ea"/>
                <a:cs typeface="+mn-cs"/>
              </a:rPr>
              <a:t> M, </a:t>
            </a:r>
            <a:r>
              <a:rPr lang="fr-FR" sz="1800" kern="1200" dirty="0" err="1">
                <a:solidFill>
                  <a:srgbClr val="000000"/>
                </a:solidFill>
                <a:effectLst/>
                <a:latin typeface="Calibri" panose="020F0502020204030204" pitchFamily="34" charset="0"/>
                <a:ea typeface="+mn-ea"/>
                <a:cs typeface="+mn-cs"/>
              </a:rPr>
              <a:t>Lam</a:t>
            </a:r>
            <a:r>
              <a:rPr lang="fr-FR" sz="1800" kern="1200" dirty="0">
                <a:solidFill>
                  <a:srgbClr val="000000"/>
                </a:solidFill>
                <a:effectLst/>
                <a:latin typeface="Calibri" panose="020F0502020204030204" pitchFamily="34" charset="0"/>
                <a:ea typeface="+mn-ea"/>
                <a:cs typeface="+mn-cs"/>
              </a:rPr>
              <a:t> F, et al. </a:t>
            </a:r>
            <a:r>
              <a:rPr lang="en-GB" sz="1800" kern="1200" dirty="0">
                <a:solidFill>
                  <a:srgbClr val="000000"/>
                </a:solidFill>
                <a:effectLst/>
                <a:latin typeface="Calibri" panose="020F0502020204030204" pitchFamily="34" charset="0"/>
                <a:ea typeface="+mn-ea"/>
                <a:cs typeface="+mn-cs"/>
              </a:rPr>
              <a:t>Global Cancer Observatory: Cancer Today. Lyon, France: International Agency for Research on Cancer. 2024. Available from: https://gco.iarc.who.int/today</a:t>
            </a:r>
            <a:endParaRPr lang="en-001"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fr-FR" sz="1800" kern="1200" dirty="0">
                <a:solidFill>
                  <a:srgbClr val="000000"/>
                </a:solidFill>
                <a:effectLst/>
                <a:latin typeface="Calibri" panose="020F0502020204030204" pitchFamily="34" charset="0"/>
                <a:ea typeface="+mn-ea"/>
                <a:cs typeface="+mn-cs"/>
              </a:rPr>
              <a:t>Hicks ML, </a:t>
            </a:r>
            <a:r>
              <a:rPr lang="fr-FR" sz="1800" kern="1200" dirty="0" err="1">
                <a:solidFill>
                  <a:srgbClr val="000000"/>
                </a:solidFill>
                <a:effectLst/>
                <a:latin typeface="Calibri" panose="020F0502020204030204" pitchFamily="34" charset="0"/>
                <a:ea typeface="+mn-ea"/>
                <a:cs typeface="+mn-cs"/>
              </a:rPr>
              <a:t>Mwanahamuntu</a:t>
            </a:r>
            <a:r>
              <a:rPr lang="fr-FR" sz="1800" kern="1200" dirty="0">
                <a:solidFill>
                  <a:srgbClr val="000000"/>
                </a:solidFill>
                <a:effectLst/>
                <a:latin typeface="Calibri" panose="020F0502020204030204" pitchFamily="34" charset="0"/>
                <a:ea typeface="+mn-ea"/>
                <a:cs typeface="+mn-cs"/>
              </a:rPr>
              <a:t> M, Butler R, et al. </a:t>
            </a:r>
            <a:r>
              <a:rPr lang="en-GB" sz="1800" kern="1200" dirty="0">
                <a:solidFill>
                  <a:srgbClr val="000000"/>
                </a:solidFill>
                <a:effectLst/>
                <a:latin typeface="Calibri" panose="020F0502020204030204" pitchFamily="34" charset="0"/>
                <a:ea typeface="+mn-ea"/>
                <a:cs typeface="+mn-cs"/>
              </a:rPr>
              <a:t>The evolution of a novel approach to building surgical capacity for cervical cancer in Africa. </a:t>
            </a:r>
            <a:r>
              <a:rPr lang="en-GB" sz="1800" kern="1200" dirty="0" err="1">
                <a:solidFill>
                  <a:srgbClr val="000000"/>
                </a:solidFill>
                <a:effectLst/>
                <a:latin typeface="Calibri" panose="020F0502020204030204" pitchFamily="34" charset="0"/>
                <a:ea typeface="+mn-ea"/>
                <a:cs typeface="+mn-cs"/>
              </a:rPr>
              <a:t>Ecancermedicalscience</a:t>
            </a:r>
            <a:r>
              <a:rPr lang="en-GB" sz="1800" kern="1200" dirty="0">
                <a:solidFill>
                  <a:srgbClr val="000000"/>
                </a:solidFill>
                <a:effectLst/>
                <a:latin typeface="Calibri" panose="020F0502020204030204" pitchFamily="34" charset="0"/>
                <a:ea typeface="+mn-ea"/>
                <a:cs typeface="+mn-cs"/>
              </a:rPr>
              <a:t>. 2022;16:1469</a:t>
            </a:r>
            <a:endParaRPr lang="en-001"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GB" sz="1800" kern="1200" dirty="0">
                <a:solidFill>
                  <a:srgbClr val="000000"/>
                </a:solidFill>
                <a:effectLst/>
                <a:latin typeface="Calibri" panose="020F0502020204030204" pitchFamily="34" charset="0"/>
                <a:ea typeface="+mn-ea"/>
                <a:cs typeface="+mn-cs"/>
              </a:rPr>
              <a:t>John Hopkins Bloomberg School of Public Health: International Vaccine Access Canter. One Dose at a Time: Mobilizing to Eliminate Cervical Cancer in Nigeria. Published January 30, 2024. Available at: </a:t>
            </a:r>
            <a:r>
              <a:rPr lang="en-GB" sz="1800" u="sng" kern="1200" dirty="0">
                <a:solidFill>
                  <a:srgbClr val="000000"/>
                </a:solidFill>
                <a:effectLst/>
                <a:latin typeface="Calibri" panose="020F0502020204030204" pitchFamily="34" charset="0"/>
                <a:ea typeface="+mn-ea"/>
                <a:cs typeface="+mn-cs"/>
                <a:hlinkClick r:id="rId2"/>
              </a:rPr>
              <a:t>https://publichealth.jhu.edu/ivac/2024/one-dose-at-a-time-mobilizing-to-eliminate-cervical-cancer-in-nigeria</a:t>
            </a:r>
            <a:endParaRPr lang="en-001"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GB" sz="1800" kern="1200" dirty="0" err="1">
                <a:solidFill>
                  <a:srgbClr val="000000"/>
                </a:solidFill>
                <a:effectLst/>
                <a:latin typeface="Calibri" panose="020F0502020204030204" pitchFamily="34" charset="0"/>
                <a:ea typeface="+mn-ea"/>
                <a:cs typeface="+mn-cs"/>
              </a:rPr>
              <a:t>TogetHER</a:t>
            </a:r>
            <a:r>
              <a:rPr lang="en-GB" sz="1800" kern="1200" dirty="0">
                <a:solidFill>
                  <a:srgbClr val="000000"/>
                </a:solidFill>
                <a:effectLst/>
                <a:latin typeface="Calibri" panose="020F0502020204030204" pitchFamily="34" charset="0"/>
                <a:ea typeface="+mn-ea"/>
                <a:cs typeface="+mn-cs"/>
              </a:rPr>
              <a:t> for Health. Investing in Global Cervical Cancer Prevention: Resources for Low-Income and Lower Middle-Income Countries in 2023. November 2024. Available at : </a:t>
            </a:r>
            <a:r>
              <a:rPr lang="en-GB" sz="1800" u="sng" kern="1200" dirty="0">
                <a:solidFill>
                  <a:srgbClr val="000000"/>
                </a:solidFill>
                <a:effectLst/>
                <a:latin typeface="Calibri" panose="020F0502020204030204" pitchFamily="34" charset="0"/>
                <a:ea typeface="+mn-ea"/>
                <a:cs typeface="+mn-cs"/>
                <a:hlinkClick r:id="rId3"/>
              </a:rPr>
              <a:t>https://togetherforhealth.org/wp-content/uploads/funding_report_2023_Nov_17_web.pdf</a:t>
            </a:r>
            <a:endParaRPr lang="en-001"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GB" sz="1800" kern="1200" dirty="0">
                <a:solidFill>
                  <a:srgbClr val="000000"/>
                </a:solidFill>
                <a:effectLst/>
                <a:latin typeface="Calibri" panose="020F0502020204030204" pitchFamily="34" charset="0"/>
                <a:ea typeface="+mn-ea"/>
                <a:cs typeface="+mn-cs"/>
              </a:rPr>
              <a:t>UNICEF. Generations unite in Nigeria’s HPV vaccine campaign. Available at: </a:t>
            </a:r>
            <a:r>
              <a:rPr lang="en-GB" sz="1800" u="sng" kern="1200" dirty="0">
                <a:solidFill>
                  <a:srgbClr val="000000"/>
                </a:solidFill>
                <a:effectLst/>
                <a:latin typeface="Calibri" panose="020F0502020204030204" pitchFamily="34" charset="0"/>
                <a:ea typeface="+mn-ea"/>
                <a:cs typeface="+mn-cs"/>
                <a:hlinkClick r:id="rId4"/>
              </a:rPr>
              <a:t>https://www.unicef.org/stories/generations-unite-nigerias-hpv-vaccine-campaign</a:t>
            </a:r>
            <a:endParaRPr lang="en-001"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GB" sz="1800" kern="1200" dirty="0">
                <a:solidFill>
                  <a:srgbClr val="000000"/>
                </a:solidFill>
                <a:effectLst/>
                <a:latin typeface="Calibri" panose="020F0502020204030204" pitchFamily="34" charset="0"/>
                <a:ea typeface="+mn-ea"/>
                <a:cs typeface="+mn-cs"/>
              </a:rPr>
              <a:t>WHO guideline for screening and treatment of cervical pre-cancer lesions for cervical cancer prevention: use of dual-stain cytology to triage women after a positive test for HPV. Geneva: WHO; 2024</a:t>
            </a:r>
            <a:endParaRPr lang="en-001"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63788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81FB80-9909-442E-8308-E9B3A8A416DE}"/>
              </a:ext>
            </a:extLst>
          </p:cNvPr>
          <p:cNvSpPr>
            <a:spLocks noGrp="1"/>
          </p:cNvSpPr>
          <p:nvPr>
            <p:ph type="title"/>
          </p:nvPr>
        </p:nvSpPr>
        <p:spPr>
          <a:xfrm>
            <a:off x="84083" y="162405"/>
            <a:ext cx="11687175" cy="668336"/>
          </a:xfrm>
        </p:spPr>
        <p:txBody>
          <a:bodyPr/>
          <a:lstStyle/>
          <a:p>
            <a:r>
              <a:rPr lang="en-GB" dirty="0"/>
              <a:t>Addressing Catholic Bishops Conference of Nigeria</a:t>
            </a:r>
          </a:p>
        </p:txBody>
      </p:sp>
      <p:pic>
        <p:nvPicPr>
          <p:cNvPr id="6" name="Content Placeholder 5">
            <a:extLst>
              <a:ext uri="{FF2B5EF4-FFF2-40B4-BE49-F238E27FC236}">
                <a16:creationId xmlns:a16="http://schemas.microsoft.com/office/drawing/2014/main" id="{C78A7776-3A37-4F72-A1B8-F781976BF3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6721" y="866775"/>
            <a:ext cx="6880646" cy="5160484"/>
          </a:xfrm>
        </p:spPr>
      </p:pic>
      <p:sp>
        <p:nvSpPr>
          <p:cNvPr id="2" name="TextBox 1">
            <a:extLst>
              <a:ext uri="{FF2B5EF4-FFF2-40B4-BE49-F238E27FC236}">
                <a16:creationId xmlns:a16="http://schemas.microsoft.com/office/drawing/2014/main" id="{254EADF2-3FF7-42FE-81D5-300A0A0D8639}"/>
              </a:ext>
            </a:extLst>
          </p:cNvPr>
          <p:cNvSpPr txBox="1"/>
          <p:nvPr/>
        </p:nvSpPr>
        <p:spPr>
          <a:xfrm>
            <a:off x="84083" y="6238430"/>
            <a:ext cx="12039514"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1" u="none" strike="noStrike" kern="1200" cap="none" spc="0" normalizeH="0" baseline="0" noProof="0" dirty="0">
                <a:ln>
                  <a:noFill/>
                </a:ln>
                <a:solidFill>
                  <a:prstClr val="black"/>
                </a:solidFill>
                <a:effectLst/>
                <a:highlight>
                  <a:srgbClr val="FFFF00"/>
                </a:highlight>
                <a:uLnTx/>
                <a:uFillTx/>
                <a:latin typeface="Calibri"/>
                <a:ea typeface="+mn-ea"/>
                <a:cs typeface="+mn-cs"/>
              </a:rPr>
              <a:t>https://www.who.int/news/item/23-08-2021-calling-catholic-bishops-to-join-the-movement-for-cervical-cancer-elimination-in-nigeria</a:t>
            </a:r>
          </a:p>
        </p:txBody>
      </p:sp>
    </p:spTree>
    <p:extLst>
      <p:ext uri="{BB962C8B-B14F-4D97-AF65-F5344CB8AC3E}">
        <p14:creationId xmlns:p14="http://schemas.microsoft.com/office/powerpoint/2010/main" val="58436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6FAD33C-911D-4F05-A53B-EE6779C0211B}"/>
              </a:ext>
            </a:extLst>
          </p:cNvPr>
          <p:cNvSpPr>
            <a:spLocks noGrp="1"/>
          </p:cNvSpPr>
          <p:nvPr>
            <p:ph type="title"/>
          </p:nvPr>
        </p:nvSpPr>
        <p:spPr>
          <a:xfrm>
            <a:off x="609600" y="106474"/>
            <a:ext cx="10972800" cy="913030"/>
          </a:xfrm>
        </p:spPr>
        <p:txBody>
          <a:bodyPr/>
          <a:lstStyle/>
          <a:p>
            <a:r>
              <a:rPr lang="en-GB" dirty="0"/>
              <a:t>Advocacy through Media - Channels TV</a:t>
            </a:r>
          </a:p>
        </p:txBody>
      </p:sp>
      <p:pic>
        <p:nvPicPr>
          <p:cNvPr id="5" name="Content Placeholder 4">
            <a:extLst>
              <a:ext uri="{FF2B5EF4-FFF2-40B4-BE49-F238E27FC236}">
                <a16:creationId xmlns:a16="http://schemas.microsoft.com/office/drawing/2014/main" id="{0EC2A7A9-1AE3-4A8C-8D60-BE2B658BEE32}"/>
              </a:ext>
            </a:extLst>
          </p:cNvPr>
          <p:cNvPicPr>
            <a:picLocks noGrp="1" noChangeAspect="1"/>
          </p:cNvPicPr>
          <p:nvPr>
            <p:ph sz="half" idx="1"/>
          </p:nvPr>
        </p:nvPicPr>
        <p:blipFill>
          <a:blip r:embed="rId3"/>
          <a:stretch>
            <a:fillRect/>
          </a:stretch>
        </p:blipFill>
        <p:spPr>
          <a:xfrm>
            <a:off x="336331" y="1011622"/>
            <a:ext cx="5161921" cy="5318758"/>
          </a:xfrm>
        </p:spPr>
      </p:pic>
      <p:sp>
        <p:nvSpPr>
          <p:cNvPr id="7" name="Content Placeholder 6">
            <a:extLst>
              <a:ext uri="{FF2B5EF4-FFF2-40B4-BE49-F238E27FC236}">
                <a16:creationId xmlns:a16="http://schemas.microsoft.com/office/drawing/2014/main" id="{5490E353-27E9-4A37-BD99-0D5038DC5D43}"/>
              </a:ext>
            </a:extLst>
          </p:cNvPr>
          <p:cNvSpPr>
            <a:spLocks noGrp="1"/>
          </p:cNvSpPr>
          <p:nvPr>
            <p:ph sz="half" idx="2"/>
          </p:nvPr>
        </p:nvSpPr>
        <p:spPr/>
        <p:txBody>
          <a:bodyPr/>
          <a:lstStyle/>
          <a:p>
            <a:r>
              <a:rPr lang="en-GB" b="1" dirty="0"/>
              <a:t>With Dr Philip EKPE</a:t>
            </a:r>
          </a:p>
          <a:p>
            <a:pPr marL="0" indent="0" algn="ctr">
              <a:buNone/>
            </a:pPr>
            <a:r>
              <a:rPr lang="en-GB" dirty="0"/>
              <a:t>Consultant OB-GYN FCT Abuja &amp; Former Secretary General, Nigerian Medical Association </a:t>
            </a:r>
          </a:p>
        </p:txBody>
      </p:sp>
      <p:sp>
        <p:nvSpPr>
          <p:cNvPr id="8" name="TextBox 7">
            <a:extLst>
              <a:ext uri="{FF2B5EF4-FFF2-40B4-BE49-F238E27FC236}">
                <a16:creationId xmlns:a16="http://schemas.microsoft.com/office/drawing/2014/main" id="{99C5525C-9A10-4B01-8AAC-0F5BA2ED75A6}"/>
              </a:ext>
            </a:extLst>
          </p:cNvPr>
          <p:cNvSpPr txBox="1"/>
          <p:nvPr/>
        </p:nvSpPr>
        <p:spPr>
          <a:xfrm>
            <a:off x="6197600" y="4085141"/>
            <a:ext cx="58928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Calibri"/>
                <a:ea typeface="+mn-ea"/>
                <a:cs typeface="+mn-cs"/>
              </a:rPr>
              <a:t>Health Matters</a:t>
            </a:r>
            <a:r>
              <a:rPr kumimoji="0" lang="en-GB" sz="2400" b="0" i="0" u="none" strike="noStrike" kern="1200" cap="none" spc="0" normalizeH="0" baseline="0" noProof="0" dirty="0">
                <a:ln>
                  <a:noFill/>
                </a:ln>
                <a:solidFill>
                  <a:prstClr val="black"/>
                </a:solidFill>
                <a:effectLst/>
                <a:uLnTx/>
                <a:uFillTx/>
                <a:latin typeface="Calibri"/>
                <a:ea typeface="+mn-ea"/>
                <a:cs typeface="+mn-cs"/>
              </a:rPr>
              <a:t>, Saturday 20</a:t>
            </a:r>
            <a:r>
              <a:rPr kumimoji="0" lang="en-GB" sz="2400" b="0" i="0" u="none" strike="noStrike" kern="1200" cap="none" spc="0" normalizeH="0" baseline="30000" noProof="0" dirty="0">
                <a:ln>
                  <a:noFill/>
                </a:ln>
                <a:solidFill>
                  <a:prstClr val="black"/>
                </a:solidFill>
                <a:effectLst/>
                <a:uLnTx/>
                <a:uFillTx/>
                <a:latin typeface="Calibri"/>
                <a:ea typeface="+mn-ea"/>
                <a:cs typeface="+mn-cs"/>
              </a:rPr>
              <a:t>th</a:t>
            </a:r>
            <a:r>
              <a:rPr kumimoji="0" lang="en-GB" sz="2400" b="0" i="0" u="none" strike="noStrike" kern="1200" cap="none" spc="0" normalizeH="0" baseline="0" noProof="0" dirty="0">
                <a:ln>
                  <a:noFill/>
                </a:ln>
                <a:solidFill>
                  <a:prstClr val="black"/>
                </a:solidFill>
                <a:effectLst/>
                <a:uLnTx/>
                <a:uFillTx/>
                <a:latin typeface="Calibri"/>
                <a:ea typeface="+mn-ea"/>
                <a:cs typeface="+mn-cs"/>
              </a:rPr>
              <a:t> Nov. 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 V</a:t>
            </a:r>
            <a:r>
              <a:rPr kumimoji="0" lang="en-GB" sz="2400" b="0" i="0" u="none" strike="noStrike" kern="1200" cap="none" spc="0" normalizeH="0" baseline="0" noProof="0" dirty="0" err="1">
                <a:ln>
                  <a:noFill/>
                </a:ln>
                <a:solidFill>
                  <a:prstClr val="black"/>
                </a:solidFill>
                <a:effectLst/>
                <a:uLnTx/>
                <a:uFillTx/>
                <a:latin typeface="Calibri"/>
                <a:ea typeface="+mn-ea"/>
                <a:cs typeface="+mn-cs"/>
              </a:rPr>
              <a:t>ideo</a:t>
            </a:r>
            <a:r>
              <a:rPr kumimoji="0" lang="en-GB" sz="2400" b="0" i="0" u="none" strike="noStrike" kern="1200" cap="none" spc="0" normalizeH="0" baseline="0" noProof="0" dirty="0">
                <a:ln>
                  <a:noFill/>
                </a:ln>
                <a:solidFill>
                  <a:prstClr val="black"/>
                </a:solidFill>
                <a:effectLst/>
                <a:uLnTx/>
                <a:uFillTx/>
                <a:latin typeface="Calibri"/>
                <a:ea typeface="+mn-ea"/>
                <a:cs typeface="+mn-cs"/>
              </a:rPr>
              <a:t> is available @ </a:t>
            </a:r>
            <a:r>
              <a:rPr kumimoji="0" lang="en-GB" sz="2400" b="0" i="1" u="none" strike="noStrike" kern="1200" cap="none" spc="0" normalizeH="0" baseline="0" noProof="0" dirty="0">
                <a:ln>
                  <a:noFill/>
                </a:ln>
                <a:solidFill>
                  <a:prstClr val="black"/>
                </a:solidFill>
                <a:effectLst/>
                <a:highlight>
                  <a:srgbClr val="FFFF00"/>
                </a:highlight>
                <a:uLnTx/>
                <a:uFillTx/>
                <a:latin typeface="Calibri"/>
                <a:ea typeface="+mn-ea"/>
                <a:cs typeface="+mn-cs"/>
              </a:rPr>
              <a:t>https://www.youtube.com/watch?v=Rc-r0YdXHiM&amp;t=494s</a:t>
            </a:r>
          </a:p>
        </p:txBody>
      </p:sp>
    </p:spTree>
    <p:extLst>
      <p:ext uri="{BB962C8B-B14F-4D97-AF65-F5344CB8AC3E}">
        <p14:creationId xmlns:p14="http://schemas.microsoft.com/office/powerpoint/2010/main" val="3784358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F0DC5-DBFA-D857-A929-FF2EC924988E}"/>
              </a:ext>
            </a:extLst>
          </p:cNvPr>
          <p:cNvSpPr>
            <a:spLocks noGrp="1"/>
          </p:cNvSpPr>
          <p:nvPr>
            <p:ph type="title"/>
          </p:nvPr>
        </p:nvSpPr>
        <p:spPr>
          <a:xfrm>
            <a:off x="838200" y="365125"/>
            <a:ext cx="10515600" cy="611059"/>
          </a:xfrm>
        </p:spPr>
        <p:txBody>
          <a:bodyPr>
            <a:normAutofit fontScale="90000"/>
          </a:bodyPr>
          <a:lstStyle/>
          <a:p>
            <a:pPr algn="ctr"/>
            <a:r>
              <a:rPr lang="en-US" b="1" dirty="0"/>
              <a:t>Outline </a:t>
            </a:r>
          </a:p>
        </p:txBody>
      </p:sp>
      <p:graphicFrame>
        <p:nvGraphicFramePr>
          <p:cNvPr id="5" name="Content Placeholder 2">
            <a:extLst>
              <a:ext uri="{FF2B5EF4-FFF2-40B4-BE49-F238E27FC236}">
                <a16:creationId xmlns:a16="http://schemas.microsoft.com/office/drawing/2014/main" id="{79F78A61-0935-FCF8-FEFA-5C56F365B3C9}"/>
              </a:ext>
            </a:extLst>
          </p:cNvPr>
          <p:cNvGraphicFramePr>
            <a:graphicFrameLocks noGrp="1"/>
          </p:cNvGraphicFramePr>
          <p:nvPr>
            <p:ph idx="1"/>
            <p:extLst>
              <p:ext uri="{D42A27DB-BD31-4B8C-83A1-F6EECF244321}">
                <p14:modId xmlns:p14="http://schemas.microsoft.com/office/powerpoint/2010/main" val="3292118425"/>
              </p:ext>
            </p:extLst>
          </p:nvPr>
        </p:nvGraphicFramePr>
        <p:xfrm>
          <a:off x="838200" y="1272746"/>
          <a:ext cx="10515600" cy="5449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97297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15678</TotalTime>
  <Words>2795</Words>
  <Application>Microsoft Office PowerPoint</Application>
  <PresentationFormat>Widescreen</PresentationFormat>
  <Paragraphs>362</Paragraphs>
  <Slides>63</Slides>
  <Notes>49</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63</vt:i4>
      </vt:variant>
    </vt:vector>
  </HeadingPairs>
  <TitlesOfParts>
    <vt:vector size="79" baseType="lpstr">
      <vt:lpstr>Algerian</vt:lpstr>
      <vt:lpstr>Aptos</vt:lpstr>
      <vt:lpstr>Aptos Black</vt:lpstr>
      <vt:lpstr>Aptos ExtraBold</vt:lpstr>
      <vt:lpstr>Aptos Narrow</vt:lpstr>
      <vt:lpstr>Arial</vt:lpstr>
      <vt:lpstr>Calibri</vt:lpstr>
      <vt:lpstr>Calibri Light</vt:lpstr>
      <vt:lpstr>Courier New</vt:lpstr>
      <vt:lpstr>Google Sans</vt:lpstr>
      <vt:lpstr>Times New Roman</vt:lpstr>
      <vt:lpstr>Wingdings</vt:lpstr>
      <vt:lpstr>Office Theme</vt:lpstr>
      <vt:lpstr>2_Office Theme</vt:lpstr>
      <vt:lpstr>3_Office Theme</vt:lpstr>
      <vt:lpstr>4_Office Theme</vt:lpstr>
      <vt:lpstr>Advancing the African Regional Framework for Cervical Cancer Elimination in Nigeria:  Enhancing Routine HPV Immunization &amp;  Defining the Next Steps</vt:lpstr>
      <vt:lpstr>Any conflict?</vt:lpstr>
      <vt:lpstr>SOGON President &amp; Council </vt:lpstr>
      <vt:lpstr>Past Prof O. K. Ogan Memorial Lectures </vt:lpstr>
      <vt:lpstr>PowerPoint Presentation</vt:lpstr>
      <vt:lpstr>Addressing the Nigeria Health Commissioner Forum  </vt:lpstr>
      <vt:lpstr>Addressing Catholic Bishops Conference of Nigeria</vt:lpstr>
      <vt:lpstr>Advocacy through Media - Channels TV</vt:lpstr>
      <vt:lpstr>Outline </vt:lpstr>
      <vt:lpstr>PowerPoint Presentation</vt:lpstr>
      <vt:lpstr>PowerPoint Presentation</vt:lpstr>
      <vt:lpstr>“….a gentleman of impeccable manners and amiable disposition, …. he recognized and appreciated quality and excellence……, (he) always expressed his thoughts, views, and feelings unapologetically,   …. He would always truly and patiently listen to others. He abhors bribery and corruption, duplicity and ostentation.”                                                               (Prof VC Egwuatu, 2016)</vt:lpstr>
      <vt:lpstr>…. an affectionate husband and father….</vt:lpstr>
      <vt:lpstr>PowerPoint Presentation</vt:lpstr>
      <vt:lpstr>The Cervix Uteri  (https://www.cancer.org/cancer/types/cervical-cancer)</vt:lpstr>
      <vt:lpstr>Burden &amp; Disease Course of Cervical Cancer </vt:lpstr>
      <vt:lpstr>Burden of Cervical Cancer </vt:lpstr>
      <vt:lpstr>PowerPoint Presentation</vt:lpstr>
      <vt:lpstr>PowerPoint Presentation</vt:lpstr>
      <vt:lpstr>PowerPoint Presentation</vt:lpstr>
      <vt:lpstr>PowerPoint Presentation</vt:lpstr>
      <vt:lpstr>CC = HPV-attributable → hrHPV </vt:lpstr>
      <vt:lpstr>Natural History of HPV &amp; Cervical Pre-cancer &amp; Cancer  (Schiffman &amp; Castle, 2005)</vt:lpstr>
      <vt:lpstr>Cervical Cancer – Peculiar Xtics </vt:lpstr>
      <vt:lpstr>WHO Global cervical cancer elimination Strategy </vt:lpstr>
      <vt:lpstr>Historic – why? </vt:lpstr>
      <vt:lpstr>PowerPoint Presentation</vt:lpstr>
      <vt:lpstr>Summary</vt:lpstr>
      <vt:lpstr>Projected Ca Cx Incidence if Developing Nations achieve the 2030 target &amp; sustain it?  </vt:lpstr>
      <vt:lpstr>PowerPoint Presentation</vt:lpstr>
      <vt:lpstr>PowerPoint Presentation</vt:lpstr>
      <vt:lpstr>Africa Situation</vt:lpstr>
      <vt:lpstr>Africa Situation -2 </vt:lpstr>
      <vt:lpstr>PowerPoint Presentation</vt:lpstr>
      <vt:lpstr>African Framework Objectives </vt:lpstr>
      <vt:lpstr>Summary Objectives, milestones, etc </vt:lpstr>
      <vt:lpstr>PowerPoint Presentation</vt:lpstr>
      <vt:lpstr>Why HPV vaccination first? </vt:lpstr>
      <vt:lpstr>Nigeria HPV Vaccine Rollout Plan (https://nphcda.gov.ng)</vt:lpstr>
      <vt:lpstr>Nigeria HPV Vaccine Rollout Plan by States (https://nphcda.gov.ng)</vt:lpstr>
      <vt:lpstr>PowerPoint Presentation</vt:lpstr>
      <vt:lpstr>PowerPoint Presentation</vt:lpstr>
      <vt:lpstr>PowerPoint Presentation</vt:lpstr>
      <vt:lpstr>PowerPoint Presentation</vt:lpstr>
      <vt:lpstr>Strategies to improve CC screening in Nigeria-1 </vt:lpstr>
      <vt:lpstr>Strategies to improve CC screening in Nigeria-2</vt:lpstr>
      <vt:lpstr>Strategies to improve CC screening in Nigeria-3</vt:lpstr>
      <vt:lpstr>PowerPoint Presentation</vt:lpstr>
      <vt:lpstr>Algorithm 2: Primary HPV DNA Test Screening  (See &amp; Treat Approach)</vt:lpstr>
      <vt:lpstr>Algorithm 4: HPV DNA Screening &amp; HPV 16/18 Triage  (Screen, Triage &amp; Treat Approach)</vt:lpstr>
      <vt:lpstr>PowerPoint Presentation</vt:lpstr>
      <vt:lpstr>Impediment to scaling up CC treatment </vt:lpstr>
      <vt:lpstr>Efforts at Narrowing Surgical Capacity Gaps-1</vt:lpstr>
      <vt:lpstr>Efforts at Narrowing Surgical Capacity Gaps-2</vt:lpstr>
      <vt:lpstr>Efforts at Narrowing Surgical Capacity Gaps-3</vt:lpstr>
      <vt:lpstr>PowerPoint Presentation</vt:lpstr>
      <vt:lpstr>PowerPoint Presentation</vt:lpstr>
      <vt:lpstr>Further interventions to improve advanced CC treatment</vt:lpstr>
      <vt:lpstr>PowerPoint Presentation</vt:lpstr>
      <vt:lpstr>Conclusion</vt:lpstr>
      <vt:lpstr>Finally, </vt:lpstr>
      <vt:lpstr>Thank you</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Tumour Markers in Gynaecology</dc:title>
  <dc:creator>Assessor</dc:creator>
  <cp:lastModifiedBy>Cyril DIM</cp:lastModifiedBy>
  <cp:revision>534</cp:revision>
  <cp:lastPrinted>2024-11-15T19:29:45Z</cp:lastPrinted>
  <dcterms:created xsi:type="dcterms:W3CDTF">2020-03-10T04:02:31Z</dcterms:created>
  <dcterms:modified xsi:type="dcterms:W3CDTF">2024-11-29T03:38:35Z</dcterms:modified>
</cp:coreProperties>
</file>